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9" r:id="rId4"/>
    <p:sldId id="274" r:id="rId5"/>
    <p:sldId id="268" r:id="rId6"/>
    <p:sldId id="288" r:id="rId7"/>
    <p:sldId id="301" r:id="rId8"/>
    <p:sldId id="281" r:id="rId9"/>
    <p:sldId id="291" r:id="rId10"/>
    <p:sldId id="279" r:id="rId11"/>
    <p:sldId id="283" r:id="rId12"/>
    <p:sldId id="284" r:id="rId13"/>
    <p:sldId id="285" r:id="rId14"/>
    <p:sldId id="263" r:id="rId15"/>
    <p:sldId id="305" r:id="rId16"/>
    <p:sldId id="306" r:id="rId17"/>
    <p:sldId id="307" r:id="rId18"/>
    <p:sldId id="276" r:id="rId19"/>
    <p:sldId id="277" r:id="rId20"/>
    <p:sldId id="278" r:id="rId21"/>
    <p:sldId id="308" r:id="rId22"/>
    <p:sldId id="309" r:id="rId23"/>
    <p:sldId id="310" r:id="rId24"/>
    <p:sldId id="271" r:id="rId25"/>
    <p:sldId id="287" r:id="rId26"/>
    <p:sldId id="297" r:id="rId27"/>
    <p:sldId id="298" r:id="rId28"/>
    <p:sldId id="293" r:id="rId29"/>
    <p:sldId id="299" r:id="rId30"/>
    <p:sldId id="300" r:id="rId31"/>
    <p:sldId id="292" r:id="rId32"/>
    <p:sldId id="267" r:id="rId33"/>
    <p:sldId id="280" r:id="rId34"/>
    <p:sldId id="275" r:id="rId35"/>
    <p:sldId id="259" r:id="rId36"/>
    <p:sldId id="269" r:id="rId37"/>
    <p:sldId id="270" r:id="rId38"/>
    <p:sldId id="272" r:id="rId39"/>
    <p:sldId id="27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749ED1"/>
    <a:srgbClr val="F9FCFE"/>
    <a:srgbClr val="FFFFFF"/>
    <a:srgbClr val="F2F0F0"/>
    <a:srgbClr val="FFD579"/>
    <a:srgbClr val="FF7E79"/>
    <a:srgbClr val="FF85FF"/>
    <a:srgbClr val="F2DDDA"/>
    <a:srgbClr val="EA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CDED96-482B-C04E-AADC-11F1E0D89AC7}"/>
              </a:ext>
            </a:extLst>
          </p:cNvPr>
          <p:cNvSpPr/>
          <p:nvPr userDrawn="1"/>
        </p:nvSpPr>
        <p:spPr>
          <a:xfrm>
            <a:off x="368643" y="383059"/>
            <a:ext cx="11454713" cy="6091881"/>
          </a:xfrm>
          <a:prstGeom prst="rect">
            <a:avLst/>
          </a:prstGeom>
          <a:solidFill>
            <a:srgbClr val="F2F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materialist-fashion-2019-FGVC6/overvie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kaggle.com/c/imaterialist-fashion-2019-FGVC6/over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olya_YOLACT_Real-Time_Instance_Segmentation_ICCV_2019_paper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blog.athelas.com/a-brief-history-of-cnns-in-image-segmentation-from-r-cnn-to-mask-r-cnn-34ea83205de4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s://arxiv.org/pdf/1504.08083.pdf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506.01497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211v1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6870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rxiv.org/pdf/1612.01105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6204.pdf" TargetMode="External"/><Relationship Id="rId3" Type="http://schemas.openxmlformats.org/officeDocument/2006/relationships/hyperlink" Target="https://arxiv.org/pdf/1504.08083.pdf" TargetMode="External"/><Relationship Id="rId7" Type="http://schemas.openxmlformats.org/officeDocument/2006/relationships/hyperlink" Target="https://arxiv.org/pdf/1904.02689.pdf" TargetMode="External"/><Relationship Id="rId2" Type="http://schemas.openxmlformats.org/officeDocument/2006/relationships/hyperlink" Target="https://blog.athelas.com/a-brief-history-of-cnns-in-image-segmentation-from-r-cnn-to-mask-r-cnn-34ea83205de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703.06870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s://arxiv.org/pdf/1311.2524.pdf" TargetMode="External"/><Relationship Id="rId9" Type="http://schemas.openxmlformats.org/officeDocument/2006/relationships/hyperlink" Target="https://arxiv.org/pdf/1603.08695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6A56-B334-1A44-9938-34583D0B1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4476-1FBD-1B47-9EC5-A5F39F6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Segmentation of fashion-related items</a:t>
            </a:r>
          </a:p>
        </p:txBody>
      </p:sp>
    </p:spTree>
    <p:extLst>
      <p:ext uri="{BB962C8B-B14F-4D97-AF65-F5344CB8AC3E}">
        <p14:creationId xmlns:p14="http://schemas.microsoft.com/office/powerpoint/2010/main" val="6198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F7BBCC-3477-C645-9D6C-7BE9C4C7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84" y="1923541"/>
            <a:ext cx="3383955" cy="341186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E0F2E-DA56-D046-8744-D505A09F70A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3FAAAA-C5B9-2A4A-AE25-347F1B17A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24E91-AC21-4848-BC80-8BD4A7A22DFA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D58CA4-3583-544B-A162-F2848EEC8AD7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DCC95-DB55-E645-BFDD-A5E4583A83C9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67AE4-5C77-4E4C-B775-923A12DEE7A1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0978DE-B08A-C745-804B-26D3C603CCA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12AFFA2-2D78-7B47-8027-48CB60449B02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3E35B56-9032-5E4E-A204-D3ACB84506F8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816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RPN – Region Proposal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147788"/>
            <a:ext cx="9913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Region Proposals: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Faster R-CNN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Defines possible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Regions proposed at each pyramid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Various aspect ratios and sizes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A12E0-74D5-4D4C-80A9-FBBA59FE0897}"/>
              </a:ext>
            </a:extLst>
          </p:cNvPr>
          <p:cNvSpPr/>
          <p:nvPr/>
        </p:nvSpPr>
        <p:spPr>
          <a:xfrm>
            <a:off x="8880891" y="1027747"/>
            <a:ext cx="2915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FashionDataSet</a:t>
            </a:r>
            <a:endParaRPr lang="en-US" sz="1400" dirty="0">
              <a:solidFill>
                <a:schemeClr val="bg1"/>
              </a:solidFill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262k regions per image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 sizes and 3 aspect ratios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3741388" y="2893410"/>
            <a:ext cx="0" cy="120660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6E5FEC8-002F-2343-A656-11A415082839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5B9B80-EA8C-7340-A0F1-6D424EB5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EA1C74-3BBB-794C-A6D9-3967D9C9AA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0B3B5F-9DE9-C44F-93A6-8EDDFA39DFBF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E3D8FA-1472-C940-83F4-4A73B9AE8857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E67D07-5506-5944-B9B0-A084DE9381D6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8C8EDE-55C5-4E41-B944-7ED67AFFF240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4EDF4AA-3DCD-7146-B3E4-309EE4519093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6D5500B-6C5F-9541-9808-DCAFEFA5AB8C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Region Proposals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2102011" y="4920396"/>
            <a:ext cx="487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proposed region is scored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C3E1B-27DB-5E4B-934C-2EF5042E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710D-84C6-E64B-A082-7ED7662D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4109220"/>
            <a:ext cx="2037366" cy="231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92077" y="1022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CB2D-9E7A-C045-BD4A-9439C7A7741A}"/>
              </a:ext>
            </a:extLst>
          </p:cNvPr>
          <p:cNvSpPr txBox="1"/>
          <p:nvPr/>
        </p:nvSpPr>
        <p:spPr>
          <a:xfrm>
            <a:off x="9192076" y="37979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Negative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FA950-5213-9645-84BF-55BC23173600}"/>
              </a:ext>
            </a:extLst>
          </p:cNvPr>
          <p:cNvSpPr txBox="1"/>
          <p:nvPr/>
        </p:nvSpPr>
        <p:spPr>
          <a:xfrm>
            <a:off x="6976893" y="4097244"/>
            <a:ext cx="20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Here, we see 52 positive regions.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1C616-9840-D744-8F64-23D62A00EFEB}"/>
              </a:ext>
            </a:extLst>
          </p:cNvPr>
          <p:cNvCxnSpPr>
            <a:cxnSpLocks/>
          </p:cNvCxnSpPr>
          <p:nvPr/>
        </p:nvCxnSpPr>
        <p:spPr>
          <a:xfrm flipV="1">
            <a:off x="8841818" y="3595786"/>
            <a:ext cx="316669" cy="46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5448595" y="328660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4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BDFA45F-15A7-3849-97E3-075F3FDA0F45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C4901B-1AB4-7645-B54F-23F01B2F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E69E38-1661-6546-A102-ACFAADCEE27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8767A-6E8E-9546-A2CE-EB14C90C62C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48AF51-F387-B540-BAFD-225E84F30574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B6315E-A0F1-644D-BBB2-80D47980B7B7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EF8819-751F-C549-82E4-52DFC2F8DD9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F20363A-C00D-D644-92DC-ED252CECB1B5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88BCCB8-E17F-2B40-9D71-88ECB43E3EAD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1680093" y="4747393"/>
            <a:ext cx="5673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Selected regions aligned to same size before feeding into final layer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1AF2D-BC59-914E-8122-9799012173ED}"/>
              </a:ext>
            </a:extLst>
          </p:cNvPr>
          <p:cNvSpPr txBox="1"/>
          <p:nvPr/>
        </p:nvSpPr>
        <p:spPr>
          <a:xfrm>
            <a:off x="9165020" y="102365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RPN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87BADF-7E1F-A04F-A4DB-32EC77E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8" y="4156413"/>
            <a:ext cx="2013620" cy="225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941FB4-1834-8F46-9BDD-39976BB5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8" y="1365744"/>
            <a:ext cx="2036245" cy="2313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340C39-DD08-2545-949A-8613BECD8990}"/>
              </a:ext>
            </a:extLst>
          </p:cNvPr>
          <p:cNvSpPr txBox="1"/>
          <p:nvPr/>
        </p:nvSpPr>
        <p:spPr>
          <a:xfrm>
            <a:off x="9177546" y="38246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 Alignment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6756958" y="3218510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668E17-41D9-F747-B569-BF9F5FB0C42B}"/>
              </a:ext>
            </a:extLst>
          </p:cNvPr>
          <p:cNvSpPr txBox="1"/>
          <p:nvPr/>
        </p:nvSpPr>
        <p:spPr>
          <a:xfrm>
            <a:off x="3753293" y="4518837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40059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F005F3-F83E-5545-9B5D-3C265F6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53" y="2621246"/>
            <a:ext cx="3318354" cy="37357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CAD88-455F-DE43-B9ED-1FFBC7B9427B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3601A2-2A0A-594D-AA26-1A46CE98E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7CCDAF-2A95-EF4D-B9AB-D86B025ED4AB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D5FD4C-3EF1-B74A-91B5-9EC40FFD3CA5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2D130-D625-964A-813A-DC46272E8C4E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3E730B-5D49-2248-93F4-F139AF216D80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92D301-57DA-174C-92C4-0A4A39DFB786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D94F69-6615-5843-8EFD-7149CCBDAE6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8578CAB-1744-2F49-ABF2-29654BEAA864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791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ROI Align – Refined Selections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4F630-CB08-A248-B0E7-B16F52699160}"/>
              </a:ext>
            </a:extLst>
          </p:cNvPr>
          <p:cNvSpPr txBox="1"/>
          <p:nvPr/>
        </p:nvSpPr>
        <p:spPr>
          <a:xfrm>
            <a:off x="601887" y="4477345"/>
            <a:ext cx="74104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Top scoring regions sent to: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object detection branch (Faster R-CNN)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segmentation branch (Mask R-CNN). 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 network outputs (class, box, mask)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Segmentation processed in parallel to 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CE3AE-1BA7-9F49-BE0B-747A80145509}"/>
              </a:ext>
            </a:extLst>
          </p:cNvPr>
          <p:cNvSpPr txBox="1"/>
          <p:nvPr/>
        </p:nvSpPr>
        <p:spPr>
          <a:xfrm>
            <a:off x="8907158" y="1342275"/>
            <a:ext cx="2693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R-CNN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Mask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V="1">
            <a:off x="7068262" y="3206673"/>
            <a:ext cx="0" cy="15442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8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6CF88-25A1-E44A-A8F7-7037DD70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8" y="2372427"/>
            <a:ext cx="10419336" cy="332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146D-9FD3-124A-BA1F-3BEE67BA13FA}"/>
              </a:ext>
            </a:extLst>
          </p:cNvPr>
          <p:cNvSpPr txBox="1"/>
          <p:nvPr/>
        </p:nvSpPr>
        <p:spPr>
          <a:xfrm>
            <a:off x="510551" y="6025312"/>
            <a:ext cx="5383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www.kaggle.com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/c/imaterialist-fashion-2019-FGVC6/overview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54FB-1E0D-A544-AFEE-444F5926A9F3}"/>
              </a:ext>
            </a:extLst>
          </p:cNvPr>
          <p:cNvSpPr txBox="1"/>
          <p:nvPr/>
        </p:nvSpPr>
        <p:spPr>
          <a:xfrm>
            <a:off x="601887" y="539348"/>
            <a:ext cx="10166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 – Experimentation with Mask RCNN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2019 Fashion Kaggle Competition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348E8-8F84-9B42-9656-F4E234B49436}"/>
              </a:ext>
            </a:extLst>
          </p:cNvPr>
          <p:cNvSpPr txBox="1"/>
          <p:nvPr/>
        </p:nvSpPr>
        <p:spPr>
          <a:xfrm>
            <a:off x="794137" y="1590806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of 45k images and 300k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Labels include fine details of clothing items in 46 classes</a:t>
            </a:r>
          </a:p>
        </p:txBody>
      </p:sp>
    </p:spTree>
    <p:extLst>
      <p:ext uri="{BB962C8B-B14F-4D97-AF65-F5344CB8AC3E}">
        <p14:creationId xmlns:p14="http://schemas.microsoft.com/office/powerpoint/2010/main" val="8836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iMaterialist Dataset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63D46"/>
                </a:solidFill>
                <a:latin typeface="Century Gothic"/>
                <a:ea typeface="DejaVu Sans"/>
              </a:rPr>
              <a:t>Exploratory Data Analysis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731520" y="164844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Dataset of ~45K images with total of ~300k annotations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Annotations provided in Run-Length Encoding(RLE) Format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Picture 310"/>
          <p:cNvPicPr/>
          <p:nvPr/>
        </p:nvPicPr>
        <p:blipFill>
          <a:blip r:embed="rId2"/>
          <a:stretch/>
        </p:blipFill>
        <p:spPr>
          <a:xfrm>
            <a:off x="914400" y="2377440"/>
            <a:ext cx="6131160" cy="146304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3"/>
          <a:stretch/>
        </p:blipFill>
        <p:spPr>
          <a:xfrm>
            <a:off x="8164440" y="1823760"/>
            <a:ext cx="1619640" cy="238248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752040" y="3931920"/>
            <a:ext cx="9123120" cy="18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The ClassId is obtained by concatenating both predicted apparel object index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and predicted attributes' indices for this object.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	e.g </a:t>
            </a:r>
            <a:r>
              <a:rPr lang="en-US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6_28_77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→ Category: </a:t>
            </a:r>
            <a:r>
              <a:rPr lang="en-US" sz="1600" b="1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Pants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; Attributes:</a:t>
            </a:r>
            <a:r>
              <a:rPr lang="en-US" sz="1600" b="1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 Bell, Leopard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Fine-grained attributes </a:t>
            </a: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were ignored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for this project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7406640" y="274356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5"/>
          <p:cNvSpPr/>
          <p:nvPr/>
        </p:nvSpPr>
        <p:spPr>
          <a:xfrm flipH="1">
            <a:off x="1828800" y="42080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i="1" strike="noStrike" spc="-1">
                <a:solidFill>
                  <a:srgbClr val="3B3B3B"/>
                </a:solidFill>
                <a:latin typeface="Century Gothic"/>
                <a:ea typeface="DejaVu Sans"/>
              </a:rPr>
              <a:t>Figure: (L) Sample dataframe from iMaterialist Dataset , (R) Corresponding image with decoded annotation masks</a:t>
            </a:r>
            <a:endParaRPr lang="en-US" sz="800" b="1" strike="noStrike" spc="-1"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537624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5522760" y="73872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5522760" y="102420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19" name="CustomShape 9"/>
          <p:cNvSpPr/>
          <p:nvPr/>
        </p:nvSpPr>
        <p:spPr>
          <a:xfrm>
            <a:off x="5522760" y="131004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0" name="CustomShape 10"/>
          <p:cNvSpPr/>
          <p:nvPr/>
        </p:nvSpPr>
        <p:spPr>
          <a:xfrm>
            <a:off x="758628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11"/>
          <p:cNvSpPr/>
          <p:nvPr/>
        </p:nvSpPr>
        <p:spPr>
          <a:xfrm>
            <a:off x="7773120" y="97344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2" name="CustomShape 12"/>
          <p:cNvSpPr/>
          <p:nvPr/>
        </p:nvSpPr>
        <p:spPr>
          <a:xfrm>
            <a:off x="7142400" y="84060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3"/>
          <p:cNvSpPr/>
          <p:nvPr/>
        </p:nvSpPr>
        <p:spPr>
          <a:xfrm flipV="1">
            <a:off x="7142400" y="111564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4"/>
          <p:cNvSpPr/>
          <p:nvPr/>
        </p:nvSpPr>
        <p:spPr>
          <a:xfrm flipV="1">
            <a:off x="7176240" y="1080360"/>
            <a:ext cx="492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5"/>
          <p:cNvSpPr/>
          <p:nvPr/>
        </p:nvSpPr>
        <p:spPr>
          <a:xfrm>
            <a:off x="9796320" y="54684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16"/>
          <p:cNvSpPr/>
          <p:nvPr/>
        </p:nvSpPr>
        <p:spPr>
          <a:xfrm>
            <a:off x="9983160" y="96732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7" name="CustomShape 17"/>
          <p:cNvSpPr/>
          <p:nvPr/>
        </p:nvSpPr>
        <p:spPr>
          <a:xfrm flipV="1">
            <a:off x="9376200" y="1078920"/>
            <a:ext cx="4924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8"/>
          <p:cNvSpPr/>
          <p:nvPr/>
        </p:nvSpPr>
        <p:spPr>
          <a:xfrm>
            <a:off x="5212080" y="45720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6842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34760" y="539280"/>
            <a:ext cx="77684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iMaterialist Dataset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63D46"/>
                </a:solidFill>
                <a:latin typeface="Century Gothic"/>
                <a:ea typeface="DejaVu Sans"/>
              </a:rPr>
              <a:t>Dataset in numbers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810000" y="91692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31" name="Table 3"/>
          <p:cNvGraphicFramePr/>
          <p:nvPr/>
        </p:nvGraphicFramePr>
        <p:xfrm>
          <a:off x="500040" y="1414800"/>
          <a:ext cx="5206680" cy="4893840"/>
        </p:xfrm>
        <a:graphic>
          <a:graphicData uri="http://schemas.openxmlformats.org/drawingml/2006/table">
            <a:tbl>
              <a:tblPr/>
              <a:tblGrid>
                <a:gridCol w="260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Training Images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45625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Test Images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3200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Training Annotations (GT)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333415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Max GT Instance/ Image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74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Mean GT Instance/Image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7.3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Max Dimensions (W,H)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(10717,6824)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Min Dimensions (W,H)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(236, 304)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Categories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46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Max Category Count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59452 (sleeve)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Min Category Count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112 (leg warmer)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Median Category Count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1C1C1C"/>
                          </a:solidFill>
                          <a:latin typeface="Arial"/>
                        </a:rPr>
                        <a:t>3212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32" name="Picture 331"/>
          <p:cNvPicPr/>
          <p:nvPr/>
        </p:nvPicPr>
        <p:blipFill>
          <a:blip r:embed="rId2"/>
          <a:stretch/>
        </p:blipFill>
        <p:spPr>
          <a:xfrm>
            <a:off x="6217920" y="1147320"/>
            <a:ext cx="1096920" cy="168696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3"/>
          <a:stretch/>
        </p:blipFill>
        <p:spPr>
          <a:xfrm>
            <a:off x="7688880" y="1157040"/>
            <a:ext cx="2186280" cy="1494360"/>
          </a:xfrm>
          <a:prstGeom prst="rect">
            <a:avLst/>
          </a:prstGeom>
          <a:ln>
            <a:noFill/>
          </a:ln>
        </p:spPr>
      </p:pic>
      <p:pic>
        <p:nvPicPr>
          <p:cNvPr id="334" name="Picture 333"/>
          <p:cNvPicPr/>
          <p:nvPr/>
        </p:nvPicPr>
        <p:blipFill>
          <a:blip r:embed="rId4"/>
          <a:stretch/>
        </p:blipFill>
        <p:spPr>
          <a:xfrm>
            <a:off x="10332720" y="1102320"/>
            <a:ext cx="1302120" cy="16405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5"/>
          <a:stretch/>
        </p:blipFill>
        <p:spPr>
          <a:xfrm>
            <a:off x="5852160" y="3323520"/>
            <a:ext cx="5695200" cy="1979640"/>
          </a:xfrm>
          <a:prstGeom prst="rect">
            <a:avLst/>
          </a:prstGeom>
          <a:ln>
            <a:noFill/>
          </a:ln>
        </p:spPr>
      </p:pic>
      <p:sp>
        <p:nvSpPr>
          <p:cNvPr id="336" name="CustomShape 4"/>
          <p:cNvSpPr/>
          <p:nvPr/>
        </p:nvSpPr>
        <p:spPr>
          <a:xfrm flipH="1">
            <a:off x="6858000" y="28364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i="1" strike="noStrike" spc="-1">
                <a:solidFill>
                  <a:srgbClr val="3B3B3B"/>
                </a:solidFill>
                <a:latin typeface="Century Gothic"/>
                <a:ea typeface="DejaVu Sans"/>
              </a:rPr>
              <a:t>Figure: Sample images from iMaterialist Dataset with extremas</a:t>
            </a:r>
            <a:endParaRPr lang="en-US" sz="800" b="1" strike="noStrike" spc="-1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 flipH="1">
            <a:off x="6925680" y="548640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i="1" strike="noStrike" spc="-1">
                <a:solidFill>
                  <a:srgbClr val="3B3B3B"/>
                </a:solidFill>
                <a:latin typeface="Century Gothic"/>
                <a:ea typeface="DejaVu Sans"/>
              </a:rPr>
              <a:t>Figure: Distribution of annotation masks in dataset by categgory</a:t>
            </a:r>
            <a:endParaRPr lang="en-US" sz="800" b="1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42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88520" y="6025320"/>
            <a:ext cx="5425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https://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www.kaggle.com</a:t>
            </a:r>
            <a:r>
              <a:rPr lang="en-US" sz="1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  <a:hlinkClick r:id="rId2"/>
              </a:rPr>
              <a:t>/c/imaterialist-fashion-2019-FGVC6/overview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86080" y="54864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Matterport Mask RCNN Implementation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0" name="Picture 339"/>
          <p:cNvPicPr/>
          <p:nvPr/>
        </p:nvPicPr>
        <p:blipFill>
          <a:blip r:embed="rId3"/>
          <a:stretch/>
        </p:blipFill>
        <p:spPr>
          <a:xfrm>
            <a:off x="5116680" y="2926440"/>
            <a:ext cx="1741320" cy="2559960"/>
          </a:xfrm>
          <a:prstGeom prst="rect">
            <a:avLst/>
          </a:prstGeom>
          <a:ln>
            <a:noFill/>
          </a:ln>
        </p:spPr>
      </p:pic>
      <p:pic>
        <p:nvPicPr>
          <p:cNvPr id="341" name="Picture 340"/>
          <p:cNvPicPr/>
          <p:nvPr/>
        </p:nvPicPr>
        <p:blipFill>
          <a:blip r:embed="rId4"/>
          <a:stretch/>
        </p:blipFill>
        <p:spPr>
          <a:xfrm>
            <a:off x="7040880" y="2845440"/>
            <a:ext cx="4658040" cy="264096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5541480" y="82044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5541480" y="110592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5541480" y="139176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8"/>
          <p:cNvSpPr/>
          <p:nvPr/>
        </p:nvSpPr>
        <p:spPr>
          <a:xfrm>
            <a:off x="7791840" y="105516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48" name="CustomShape 9"/>
          <p:cNvSpPr/>
          <p:nvPr/>
        </p:nvSpPr>
        <p:spPr>
          <a:xfrm>
            <a:off x="7161120" y="92232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0"/>
          <p:cNvSpPr/>
          <p:nvPr/>
        </p:nvSpPr>
        <p:spPr>
          <a:xfrm flipV="1">
            <a:off x="7161120" y="119736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1"/>
          <p:cNvSpPr/>
          <p:nvPr/>
        </p:nvSpPr>
        <p:spPr>
          <a:xfrm flipV="1">
            <a:off x="7194960" y="1162080"/>
            <a:ext cx="492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2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13"/>
          <p:cNvSpPr/>
          <p:nvPr/>
        </p:nvSpPr>
        <p:spPr>
          <a:xfrm>
            <a:off x="10001880" y="104904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53" name="CustomShape 14"/>
          <p:cNvSpPr/>
          <p:nvPr/>
        </p:nvSpPr>
        <p:spPr>
          <a:xfrm flipV="1">
            <a:off x="9394920" y="1160640"/>
            <a:ext cx="4924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4" name="Picture 353"/>
          <p:cNvPicPr/>
          <p:nvPr/>
        </p:nvPicPr>
        <p:blipFill>
          <a:blip r:embed="rId5"/>
          <a:stretch/>
        </p:blipFill>
        <p:spPr>
          <a:xfrm>
            <a:off x="667080" y="2953080"/>
            <a:ext cx="3904920" cy="2533320"/>
          </a:xfrm>
          <a:prstGeom prst="rect">
            <a:avLst/>
          </a:prstGeom>
          <a:ln>
            <a:noFill/>
          </a:ln>
        </p:spPr>
      </p:pic>
      <p:sp>
        <p:nvSpPr>
          <p:cNvPr id="355" name="CustomShape 15"/>
          <p:cNvSpPr/>
          <p:nvPr/>
        </p:nvSpPr>
        <p:spPr>
          <a:xfrm>
            <a:off x="284760" y="1645920"/>
            <a:ext cx="9682200" cy="13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Mask-RCNN Matterport implementation </a:t>
            </a:r>
            <a:endParaRPr lang="en-US" sz="1600" b="0" strike="noStrike" spc="-1">
              <a:latin typeface="Arial"/>
            </a:endParaRPr>
          </a:p>
          <a:p>
            <a:pPr marL="285840" indent="-1609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Provides COCO-style Dataset structure to import the custom  data</a:t>
            </a:r>
            <a:endParaRPr lang="en-US" sz="1600" b="0" strike="noStrike" spc="-1">
              <a:latin typeface="Arial"/>
            </a:endParaRPr>
          </a:p>
          <a:p>
            <a:pPr marL="285840" indent="-16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Dataset class used for image handling and training in Keras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56" name="Picture 355"/>
          <p:cNvPicPr/>
          <p:nvPr/>
        </p:nvPicPr>
        <p:blipFill>
          <a:blip r:embed="rId6"/>
          <a:stretch/>
        </p:blipFill>
        <p:spPr>
          <a:xfrm>
            <a:off x="4754880" y="1813320"/>
            <a:ext cx="1843560" cy="381240"/>
          </a:xfrm>
          <a:prstGeom prst="rect">
            <a:avLst/>
          </a:prstGeom>
          <a:ln>
            <a:noFill/>
          </a:ln>
        </p:spPr>
      </p:pic>
      <p:sp>
        <p:nvSpPr>
          <p:cNvPr id="357" name="CustomShape 16"/>
          <p:cNvSpPr/>
          <p:nvPr/>
        </p:nvSpPr>
        <p:spPr>
          <a:xfrm flipH="1">
            <a:off x="5943600" y="5577840"/>
            <a:ext cx="70646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i="1" strike="noStrike" spc="-1">
                <a:solidFill>
                  <a:srgbClr val="3B3B3B"/>
                </a:solidFill>
                <a:latin typeface="Century Gothic"/>
                <a:ea typeface="DejaVu Sans"/>
              </a:rPr>
              <a:t>Sample images with mask instances after loading into COCO-style dataset</a:t>
            </a:r>
            <a:endParaRPr lang="en-US" sz="800" b="1" strike="noStrike" spc="-1">
              <a:latin typeface="Arial"/>
            </a:endParaRPr>
          </a:p>
        </p:txBody>
      </p:sp>
      <p:sp>
        <p:nvSpPr>
          <p:cNvPr id="358" name="CustomShape 17"/>
          <p:cNvSpPr/>
          <p:nvPr/>
        </p:nvSpPr>
        <p:spPr>
          <a:xfrm>
            <a:off x="7406640" y="54864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36169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Training Summary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5535000" y="82008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64" name="CustomShape 6"/>
          <p:cNvSpPr/>
          <p:nvPr/>
        </p:nvSpPr>
        <p:spPr>
          <a:xfrm>
            <a:off x="5535000" y="110556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65" name="CustomShape 7"/>
          <p:cNvSpPr/>
          <p:nvPr/>
        </p:nvSpPr>
        <p:spPr>
          <a:xfrm>
            <a:off x="5535000" y="139140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66" name="CustomShape 8"/>
          <p:cNvSpPr/>
          <p:nvPr/>
        </p:nvSpPr>
        <p:spPr>
          <a:xfrm flipV="1">
            <a:off x="7154640" y="119700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9"/>
          <p:cNvSpPr/>
          <p:nvPr/>
        </p:nvSpPr>
        <p:spPr>
          <a:xfrm flipV="1">
            <a:off x="7188480" y="1161720"/>
            <a:ext cx="492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0"/>
          <p:cNvSpPr/>
          <p:nvPr/>
        </p:nvSpPr>
        <p:spPr>
          <a:xfrm flipV="1">
            <a:off x="9388440" y="1160280"/>
            <a:ext cx="4924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1"/>
          <p:cNvSpPr/>
          <p:nvPr/>
        </p:nvSpPr>
        <p:spPr>
          <a:xfrm>
            <a:off x="7149960" y="91764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2"/>
          <p:cNvSpPr/>
          <p:nvPr/>
        </p:nvSpPr>
        <p:spPr>
          <a:xfrm>
            <a:off x="9601200" y="54612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13"/>
          <p:cNvSpPr/>
          <p:nvPr/>
        </p:nvSpPr>
        <p:spPr>
          <a:xfrm>
            <a:off x="7791840" y="105480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72" name="CustomShape 14"/>
          <p:cNvSpPr/>
          <p:nvPr/>
        </p:nvSpPr>
        <p:spPr>
          <a:xfrm>
            <a:off x="10001880" y="104868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640080" y="2369520"/>
            <a:ext cx="4192560" cy="2659680"/>
          </a:xfrm>
          <a:prstGeom prst="rect">
            <a:avLst/>
          </a:prstGeom>
          <a:ln>
            <a:noFill/>
          </a:ln>
        </p:spPr>
      </p:pic>
      <p:sp>
        <p:nvSpPr>
          <p:cNvPr id="374" name="CustomShape 15"/>
          <p:cNvSpPr/>
          <p:nvPr/>
        </p:nvSpPr>
        <p:spPr>
          <a:xfrm>
            <a:off x="810000" y="1922760"/>
            <a:ext cx="3396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Dataset Usage: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80/20 split  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5" name="Picture 374"/>
          <p:cNvPicPr/>
          <p:nvPr/>
        </p:nvPicPr>
        <p:blipFill>
          <a:blip r:embed="rId3"/>
          <a:stretch/>
        </p:blipFill>
        <p:spPr>
          <a:xfrm>
            <a:off x="5394960" y="2377440"/>
            <a:ext cx="6013800" cy="2634120"/>
          </a:xfrm>
          <a:prstGeom prst="rect">
            <a:avLst/>
          </a:prstGeom>
          <a:ln>
            <a:noFill/>
          </a:ln>
        </p:spPr>
      </p:pic>
      <p:sp>
        <p:nvSpPr>
          <p:cNvPr id="376" name="CustomShape 16"/>
          <p:cNvSpPr/>
          <p:nvPr/>
        </p:nvSpPr>
        <p:spPr>
          <a:xfrm>
            <a:off x="6583680" y="1922760"/>
            <a:ext cx="3396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Hyper-parameters Tuning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7" name="CustomShape 17"/>
          <p:cNvSpPr/>
          <p:nvPr/>
        </p:nvSpPr>
        <p:spPr>
          <a:xfrm>
            <a:off x="640080" y="521460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SGD Optimizer with variable learning rate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NVIDIA GPU GTX 1070  </a:t>
            </a:r>
            <a:endParaRPr lang="en-US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04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Training Losses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539496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Kaggle Data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60500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Matterport Mask-RCNN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9815040" y="628560"/>
            <a:ext cx="1848960" cy="1017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Keras/Tensorflow</a:t>
            </a:r>
            <a:endParaRPr lang="en-US" sz="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5535000" y="820080"/>
            <a:ext cx="1474920" cy="212760"/>
          </a:xfrm>
          <a:prstGeom prst="rect">
            <a:avLst/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Images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5535000" y="1105560"/>
            <a:ext cx="1474920" cy="213120"/>
          </a:xfrm>
          <a:prstGeom prst="rect">
            <a:avLst/>
          </a:prstGeom>
          <a:solidFill>
            <a:srgbClr val="FFC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5535000" y="1391400"/>
            <a:ext cx="1474920" cy="212760"/>
          </a:xfrm>
          <a:prstGeom prst="rect">
            <a:avLst/>
          </a:prstGeom>
          <a:solidFill>
            <a:srgbClr val="749ED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Classes CSV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 flipV="1">
            <a:off x="7154640" y="119700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9"/>
          <p:cNvSpPr/>
          <p:nvPr/>
        </p:nvSpPr>
        <p:spPr>
          <a:xfrm flipV="1">
            <a:off x="7188480" y="1161720"/>
            <a:ext cx="49284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0"/>
          <p:cNvSpPr/>
          <p:nvPr/>
        </p:nvSpPr>
        <p:spPr>
          <a:xfrm flipV="1">
            <a:off x="9388440" y="1160280"/>
            <a:ext cx="49248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1"/>
          <p:cNvSpPr/>
          <p:nvPr/>
        </p:nvSpPr>
        <p:spPr>
          <a:xfrm>
            <a:off x="7149960" y="917640"/>
            <a:ext cx="526680" cy="21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00206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9601200" y="546120"/>
            <a:ext cx="2194560" cy="1191240"/>
          </a:xfrm>
          <a:prstGeom prst="rect">
            <a:avLst/>
          </a:prstGeom>
          <a:noFill/>
          <a:ln w="10080">
            <a:solidFill>
              <a:srgbClr val="FF0000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7791840" y="1054800"/>
            <a:ext cx="1474920" cy="212760"/>
          </a:xfrm>
          <a:prstGeom prst="rect">
            <a:avLst/>
          </a:prstGeom>
          <a:solidFill>
            <a:srgbClr val="D883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DataSet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10001880" y="1048680"/>
            <a:ext cx="1475280" cy="212760"/>
          </a:xfrm>
          <a:prstGeom prst="rect">
            <a:avLst/>
          </a:prstGeom>
          <a:solidFill>
            <a:srgbClr val="FF7E7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Train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1554480" y="177948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Run 1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718920" y="2234160"/>
            <a:ext cx="3030120" cy="33436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3"/>
          <a:stretch/>
        </p:blipFill>
        <p:spPr>
          <a:xfrm>
            <a:off x="4297680" y="2286000"/>
            <a:ext cx="3218040" cy="3291840"/>
          </a:xfrm>
          <a:prstGeom prst="rect">
            <a:avLst/>
          </a:prstGeom>
          <a:ln>
            <a:noFill/>
          </a:ln>
        </p:spPr>
      </p:pic>
      <p:sp>
        <p:nvSpPr>
          <p:cNvPr id="395" name="CustomShape 16"/>
          <p:cNvSpPr/>
          <p:nvPr/>
        </p:nvSpPr>
        <p:spPr>
          <a:xfrm>
            <a:off x="5303520" y="183132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Run 2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6" name="Picture 395"/>
          <p:cNvPicPr/>
          <p:nvPr/>
        </p:nvPicPr>
        <p:blipFill>
          <a:blip r:embed="rId4"/>
          <a:stretch/>
        </p:blipFill>
        <p:spPr>
          <a:xfrm>
            <a:off x="8138160" y="2286000"/>
            <a:ext cx="3200400" cy="3291840"/>
          </a:xfrm>
          <a:prstGeom prst="rect">
            <a:avLst/>
          </a:prstGeom>
          <a:ln>
            <a:noFill/>
          </a:ln>
        </p:spPr>
      </p:pic>
      <p:sp>
        <p:nvSpPr>
          <p:cNvPr id="397" name="CustomShape 17"/>
          <p:cNvSpPr/>
          <p:nvPr/>
        </p:nvSpPr>
        <p:spPr>
          <a:xfrm>
            <a:off x="9052560" y="1831320"/>
            <a:ext cx="1554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Run 3</a:t>
            </a:r>
            <a:r>
              <a:rPr lang="en-US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r>
              <a:rPr lang="en-US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4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tint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0D5A5-DFD1-E442-B662-DDAB81D1CB82}"/>
              </a:ext>
            </a:extLst>
          </p:cNvPr>
          <p:cNvSpPr txBox="1"/>
          <p:nvPr/>
        </p:nvSpPr>
        <p:spPr>
          <a:xfrm>
            <a:off x="585500" y="574721"/>
            <a:ext cx="10914434" cy="5768502"/>
          </a:xfrm>
          <a:prstGeom prst="rect">
            <a:avLst/>
          </a:prstGeom>
          <a:noFill/>
        </p:spPr>
        <p:txBody>
          <a:bodyPr wrap="square" lIns="457200" tIns="457200" rIns="457200" bIns="45720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Segmentation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	- Structure</a:t>
            </a:r>
          </a:p>
          <a:p>
            <a:r>
              <a:rPr lang="en-US" dirty="0">
                <a:solidFill>
                  <a:schemeClr val="bg1"/>
                </a:solidFill>
              </a:rPr>
              <a:t>	- 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	- Train process and time</a:t>
            </a:r>
          </a:p>
          <a:p>
            <a:r>
              <a:rPr lang="en-US" dirty="0">
                <a:solidFill>
                  <a:schemeClr val="bg1"/>
                </a:solidFill>
              </a:rPr>
              <a:t>	- Results/Examples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 Applications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B7D0-F9A9-DE40-BA6F-BB2E37F91D56}"/>
              </a:ext>
            </a:extLst>
          </p:cNvPr>
          <p:cNvSpPr txBox="1"/>
          <p:nvPr/>
        </p:nvSpPr>
        <p:spPr>
          <a:xfrm>
            <a:off x="5972783" y="972766"/>
            <a:ext cx="4280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Guidelines:</a:t>
            </a:r>
          </a:p>
          <a:p>
            <a:r>
              <a:rPr lang="en-US" sz="1200" dirty="0">
                <a:solidFill>
                  <a:schemeClr val="bg2"/>
                </a:solidFill>
              </a:rPr>
              <a:t>20 min + 5-10 mins for questions</a:t>
            </a:r>
          </a:p>
          <a:p>
            <a:r>
              <a:rPr lang="en-US" sz="1200" dirty="0">
                <a:solidFill>
                  <a:schemeClr val="bg2"/>
                </a:solidFill>
              </a:rPr>
              <a:t>Clear explanation of method or algorithm</a:t>
            </a:r>
          </a:p>
          <a:p>
            <a:r>
              <a:rPr lang="en-US" sz="1200" dirty="0">
                <a:solidFill>
                  <a:schemeClr val="bg2"/>
                </a:solidFill>
              </a:rPr>
              <a:t>Illustrative results</a:t>
            </a:r>
          </a:p>
          <a:p>
            <a:r>
              <a:rPr lang="en-US" sz="1200" dirty="0">
                <a:solidFill>
                  <a:schemeClr val="bg2"/>
                </a:solidFill>
              </a:rPr>
              <a:t>Text size 16+; large enough to read</a:t>
            </a:r>
          </a:p>
        </p:txBody>
      </p:sp>
    </p:spTree>
    <p:extLst>
      <p:ext uri="{BB962C8B-B14F-4D97-AF65-F5344CB8AC3E}">
        <p14:creationId xmlns:p14="http://schemas.microsoft.com/office/powerpoint/2010/main" val="72416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Results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99" name="Picture 398"/>
          <p:cNvPicPr/>
          <p:nvPr/>
        </p:nvPicPr>
        <p:blipFill>
          <a:blip r:embed="rId2"/>
          <a:srcRect l="14386" t="13390" r="12276" b="14606"/>
          <a:stretch/>
        </p:blipFill>
        <p:spPr>
          <a:xfrm>
            <a:off x="1645920" y="1188720"/>
            <a:ext cx="2468880" cy="2334240"/>
          </a:xfrm>
          <a:prstGeom prst="rect">
            <a:avLst/>
          </a:prstGeom>
          <a:ln>
            <a:noFill/>
          </a:ln>
        </p:spPr>
      </p:pic>
      <p:pic>
        <p:nvPicPr>
          <p:cNvPr id="400" name="Picture 399"/>
          <p:cNvPicPr/>
          <p:nvPr/>
        </p:nvPicPr>
        <p:blipFill>
          <a:blip r:embed="rId3"/>
          <a:srcRect l="14386" t="13390" r="12281" b="14606"/>
          <a:stretch/>
        </p:blipFill>
        <p:spPr>
          <a:xfrm>
            <a:off x="4846320" y="1142280"/>
            <a:ext cx="2560320" cy="2423880"/>
          </a:xfrm>
          <a:prstGeom prst="rect">
            <a:avLst/>
          </a:prstGeom>
          <a:ln>
            <a:noFill/>
          </a:ln>
        </p:spPr>
      </p:pic>
      <p:pic>
        <p:nvPicPr>
          <p:cNvPr id="401" name="Picture 400"/>
          <p:cNvPicPr/>
          <p:nvPr/>
        </p:nvPicPr>
        <p:blipFill>
          <a:blip r:embed="rId4"/>
          <a:srcRect l="14386" t="13390" r="12281" b="14606"/>
          <a:stretch/>
        </p:blipFill>
        <p:spPr>
          <a:xfrm>
            <a:off x="8229600" y="1097280"/>
            <a:ext cx="2560320" cy="2468880"/>
          </a:xfrm>
          <a:prstGeom prst="rect">
            <a:avLst/>
          </a:prstGeom>
          <a:ln>
            <a:noFill/>
          </a:ln>
        </p:spPr>
      </p:pic>
      <p:pic>
        <p:nvPicPr>
          <p:cNvPr id="402" name="Picture 401"/>
          <p:cNvPicPr/>
          <p:nvPr/>
        </p:nvPicPr>
        <p:blipFill>
          <a:blip r:embed="rId5"/>
          <a:srcRect l="14386" t="13390" r="12281" b="14606"/>
          <a:stretch/>
        </p:blipFill>
        <p:spPr>
          <a:xfrm>
            <a:off x="1645920" y="3749040"/>
            <a:ext cx="2514600" cy="246888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6"/>
          <a:srcRect l="14386" t="13390" r="12281" b="14606"/>
          <a:stretch/>
        </p:blipFill>
        <p:spPr>
          <a:xfrm>
            <a:off x="4826880" y="3749040"/>
            <a:ext cx="2560320" cy="251388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7"/>
          <a:srcRect l="14386" t="13390" r="12281" b="14606"/>
          <a:stretch/>
        </p:blipFill>
        <p:spPr>
          <a:xfrm>
            <a:off x="8229600" y="3749040"/>
            <a:ext cx="2607120" cy="255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97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Results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06" name="Picture 405"/>
          <p:cNvPicPr/>
          <p:nvPr/>
        </p:nvPicPr>
        <p:blipFill>
          <a:blip r:embed="rId2"/>
          <a:stretch/>
        </p:blipFill>
        <p:spPr>
          <a:xfrm>
            <a:off x="731520" y="1463040"/>
            <a:ext cx="3954960" cy="4297680"/>
          </a:xfrm>
          <a:prstGeom prst="rect">
            <a:avLst/>
          </a:prstGeom>
          <a:ln>
            <a:noFill/>
          </a:ln>
        </p:spPr>
      </p:pic>
      <p:pic>
        <p:nvPicPr>
          <p:cNvPr id="407" name="Picture 406"/>
          <p:cNvPicPr/>
          <p:nvPr/>
        </p:nvPicPr>
        <p:blipFill>
          <a:blip r:embed="rId3"/>
          <a:stretch/>
        </p:blipFill>
        <p:spPr>
          <a:xfrm>
            <a:off x="6578280" y="615538"/>
            <a:ext cx="3353660" cy="1460582"/>
          </a:xfrm>
          <a:prstGeom prst="rect">
            <a:avLst/>
          </a:prstGeom>
          <a:ln>
            <a:noFill/>
          </a:ln>
        </p:spPr>
      </p:pic>
      <p:pic>
        <p:nvPicPr>
          <p:cNvPr id="408" name="Picture 407"/>
          <p:cNvPicPr/>
          <p:nvPr/>
        </p:nvPicPr>
        <p:blipFill>
          <a:blip r:embed="rId4"/>
          <a:stretch/>
        </p:blipFill>
        <p:spPr>
          <a:xfrm>
            <a:off x="5162760" y="2353680"/>
            <a:ext cx="6175800" cy="377280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7119360" y="61264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0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Figure : Confusion Matrix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7132320" y="20116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0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Figure : Precision-Recall Curve</a:t>
            </a: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600" b="1" strike="noStrike" spc="-1">
              <a:latin typeface="Arial"/>
            </a:endParaRPr>
          </a:p>
        </p:txBody>
      </p:sp>
      <p:pic>
        <p:nvPicPr>
          <p:cNvPr id="411" name="Picture 410"/>
          <p:cNvPicPr/>
          <p:nvPr/>
        </p:nvPicPr>
        <p:blipFill>
          <a:blip r:embed="rId2"/>
          <a:stretch/>
        </p:blipFill>
        <p:spPr>
          <a:xfrm>
            <a:off x="731520" y="1463040"/>
            <a:ext cx="3954960" cy="4297680"/>
          </a:xfrm>
          <a:prstGeom prst="rect">
            <a:avLst/>
          </a:prstGeom>
          <a:ln>
            <a:noFill/>
          </a:ln>
        </p:spPr>
      </p:pic>
      <p:sp>
        <p:nvSpPr>
          <p:cNvPr id="412" name="CustomShape 4"/>
          <p:cNvSpPr/>
          <p:nvPr/>
        </p:nvSpPr>
        <p:spPr>
          <a:xfrm>
            <a:off x="365760" y="5669280"/>
            <a:ext cx="70538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10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 Sample Image with ground truth and predictions, and scores</a:t>
            </a:r>
            <a:r>
              <a:rPr lang="en-US" sz="1600" b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  </a:t>
            </a:r>
            <a:endParaRPr lang="en-US" sz="1600" b="1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41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Evaluation Metrics	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4754880" y="1800720"/>
            <a:ext cx="6629040" cy="2771280"/>
          </a:xfrm>
          <a:prstGeom prst="rect">
            <a:avLst/>
          </a:prstGeom>
          <a:ln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40080" y="1464840"/>
            <a:ext cx="37490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572040" y="1645920"/>
            <a:ext cx="3725640" cy="417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IoU(A,B)= A∩B / A∪B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AP calculated over range from 0.5 to 0.95 with a step size of 0.05: (0.5, 0.55, 0.6, 0.65, 0.7, 0.75, 0.8, 0.85, 0.9, 0.95)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Reported numbers for our model are mean Average Precision values (mAP) over a batch of 100 random images from validation dataset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Average Precision values improve with training the model over the entire dataset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Symbol" charset="2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Symbol" charset="2"/>
              <a:buChar char=""/>
            </a:pPr>
            <a:r>
              <a:rPr lang="en-US" sz="1000" b="0" strike="noStrike" spc="-1"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286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559080" y="539280"/>
            <a:ext cx="51746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363D46"/>
                </a:solidFill>
                <a:latin typeface="Century Gothic"/>
                <a:ea typeface="DejaVu Sans"/>
              </a:rPr>
              <a:t>Fashion Segmentation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Predictions as semantic masks	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40080" y="1464840"/>
            <a:ext cx="37490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rcRect l="14216" t="8465" r="10781" b="10531"/>
          <a:stretch/>
        </p:blipFill>
        <p:spPr>
          <a:xfrm>
            <a:off x="731520" y="1397520"/>
            <a:ext cx="4846320" cy="17114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rcRect l="11217" t="10714" r="8533" b="12781"/>
          <a:stretch/>
        </p:blipFill>
        <p:spPr>
          <a:xfrm>
            <a:off x="721800" y="3118680"/>
            <a:ext cx="4846320" cy="1539720"/>
          </a:xfrm>
          <a:prstGeom prst="rect">
            <a:avLst/>
          </a:prstGeom>
          <a:ln>
            <a:noFill/>
          </a:ln>
        </p:spPr>
      </p:pic>
      <p:pic>
        <p:nvPicPr>
          <p:cNvPr id="421" name="Picture 420"/>
          <p:cNvPicPr/>
          <p:nvPr/>
        </p:nvPicPr>
        <p:blipFill>
          <a:blip r:embed="rId4"/>
          <a:srcRect l="14966" t="8465" r="12282" b="10531"/>
          <a:stretch/>
        </p:blipFill>
        <p:spPr>
          <a:xfrm>
            <a:off x="731520" y="4670640"/>
            <a:ext cx="4846320" cy="1629000"/>
          </a:xfrm>
          <a:prstGeom prst="rect">
            <a:avLst/>
          </a:prstGeom>
          <a:ln>
            <a:noFill/>
          </a:ln>
        </p:spPr>
      </p:pic>
      <p:pic>
        <p:nvPicPr>
          <p:cNvPr id="422" name="Picture 421"/>
          <p:cNvPicPr/>
          <p:nvPr/>
        </p:nvPicPr>
        <p:blipFill>
          <a:blip r:embed="rId5"/>
          <a:srcRect l="14966" t="8465" r="12282" b="10531"/>
          <a:stretch/>
        </p:blipFill>
        <p:spPr>
          <a:xfrm>
            <a:off x="6400800" y="1344600"/>
            <a:ext cx="5029200" cy="176436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6"/>
          <a:srcRect l="12717" t="8465" r="10784" b="10531"/>
          <a:stretch/>
        </p:blipFill>
        <p:spPr>
          <a:xfrm>
            <a:off x="6400800" y="3108960"/>
            <a:ext cx="5029200" cy="161568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7"/>
          <a:srcRect l="14966" t="8465" r="12282" b="10531"/>
          <a:stretch/>
        </p:blipFill>
        <p:spPr>
          <a:xfrm>
            <a:off x="6400800" y="4724640"/>
            <a:ext cx="5029200" cy="1584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985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9" y="1267517"/>
            <a:ext cx="8298091" cy="3114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FE63F-A8E4-DE48-A3B3-236F14FE0099}"/>
              </a:ext>
            </a:extLst>
          </p:cNvPr>
          <p:cNvSpPr/>
          <p:nvPr/>
        </p:nvSpPr>
        <p:spPr>
          <a:xfrm>
            <a:off x="489750" y="6069174"/>
            <a:ext cx="10376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openaccess.thecvf.com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/content_ICCV_2019/papers/Bolya_YOLACT_Real-Time_Instance_Segmentation_ICCV_2019_paper.pdf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7404-0160-CA48-A14A-A08C196393A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Real-time speeds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Learns a “prototype” mask for a dataset.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Image values determine coefficients applied to prototype mask</a:t>
            </a:r>
          </a:p>
          <a:p>
            <a:pPr marL="119063" indent="-1190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Focus on speed, not accuracy</a:t>
            </a:r>
          </a:p>
        </p:txBody>
      </p:sp>
    </p:spTree>
    <p:extLst>
      <p:ext uri="{BB962C8B-B14F-4D97-AF65-F5344CB8AC3E}">
        <p14:creationId xmlns:p14="http://schemas.microsoft.com/office/powerpoint/2010/main" val="319571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D7DB1-BCDD-EC41-9CD7-DE3F4EF7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" y="1133818"/>
            <a:ext cx="7007645" cy="2630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26B3-EE30-4045-AC16-0C869EE5926C}"/>
              </a:ext>
            </a:extLst>
          </p:cNvPr>
          <p:cNvSpPr txBox="1"/>
          <p:nvPr/>
        </p:nvSpPr>
        <p:spPr>
          <a:xfrm>
            <a:off x="601887" y="539348"/>
            <a:ext cx="711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YOLACT (</a:t>
            </a:r>
            <a:r>
              <a:rPr lang="en-US" sz="2800" b="1" dirty="0">
                <a:solidFill>
                  <a:schemeClr val="bg2"/>
                </a:solidFill>
              </a:rPr>
              <a:t>You Only Look At </a:t>
            </a:r>
            <a:r>
              <a:rPr lang="en-US" sz="2800" b="1" dirty="0" err="1">
                <a:solidFill>
                  <a:schemeClr val="bg2"/>
                </a:solidFill>
              </a:rPr>
              <a:t>CoefficienTs</a:t>
            </a:r>
            <a:r>
              <a:rPr lang="en-US" sz="28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626C8-319B-1D41-AE7F-60E4CF647C65}"/>
              </a:ext>
            </a:extLst>
          </p:cNvPr>
          <p:cNvSpPr txBox="1"/>
          <p:nvPr/>
        </p:nvSpPr>
        <p:spPr>
          <a:xfrm>
            <a:off x="656089" y="4049486"/>
            <a:ext cx="60961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Employs new approach to masking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Learns coefficients of a transformation rather than mask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Transforms a ‘prototype’ mask into a segmentation with the coefficients.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B1625-7280-BF46-BE98-52D65D40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17" y="2997513"/>
            <a:ext cx="4692321" cy="340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06A8E-547F-0040-8B31-4333D1E06099}"/>
              </a:ext>
            </a:extLst>
          </p:cNvPr>
          <p:cNvSpPr txBox="1"/>
          <p:nvPr/>
        </p:nvSpPr>
        <p:spPr>
          <a:xfrm>
            <a:off x="10367157" y="4180114"/>
            <a:ext cx="878775" cy="276999"/>
          </a:xfrm>
          <a:prstGeom prst="rect">
            <a:avLst/>
          </a:prstGeom>
          <a:solidFill>
            <a:srgbClr val="F9FC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YOLACT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4D6C3-63EC-F146-8943-8481711419A9}"/>
              </a:ext>
            </a:extLst>
          </p:cNvPr>
          <p:cNvSpPr txBox="1"/>
          <p:nvPr/>
        </p:nvSpPr>
        <p:spPr>
          <a:xfrm>
            <a:off x="7987041" y="2466364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Remarkable speed increase!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F73CB-6277-4D4C-A24A-C881C420BC66}"/>
              </a:ext>
            </a:extLst>
          </p:cNvPr>
          <p:cNvSpPr/>
          <p:nvPr/>
        </p:nvSpPr>
        <p:spPr>
          <a:xfrm>
            <a:off x="9025248" y="4421488"/>
            <a:ext cx="1686296" cy="70865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57415-9AB1-CA4B-94B0-36DE86094184}"/>
              </a:ext>
            </a:extLst>
          </p:cNvPr>
          <p:cNvSpPr/>
          <p:nvPr/>
        </p:nvSpPr>
        <p:spPr>
          <a:xfrm>
            <a:off x="7962406" y="3701861"/>
            <a:ext cx="326572" cy="26449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B86E3-DAC1-6F44-8306-7FCF87FB58E0}"/>
              </a:ext>
            </a:extLst>
          </p:cNvPr>
          <p:cNvCxnSpPr>
            <a:cxnSpLocks/>
          </p:cNvCxnSpPr>
          <p:nvPr/>
        </p:nvCxnSpPr>
        <p:spPr>
          <a:xfrm>
            <a:off x="8383979" y="3966358"/>
            <a:ext cx="641268" cy="36813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540F5-9459-4D41-B643-457312B74D43}"/>
              </a:ext>
            </a:extLst>
          </p:cNvPr>
          <p:cNvSpPr txBox="1"/>
          <p:nvPr/>
        </p:nvSpPr>
        <p:spPr>
          <a:xfrm>
            <a:off x="8261980" y="3584061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Mask RCNN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B47DF-A51C-F147-88BF-EA2AA9A37FFE}"/>
              </a:ext>
            </a:extLst>
          </p:cNvPr>
          <p:cNvSpPr txBox="1"/>
          <p:nvPr/>
        </p:nvSpPr>
        <p:spPr>
          <a:xfrm>
            <a:off x="9025247" y="4872969"/>
            <a:ext cx="710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2">
                    <a:lumMod val="25000"/>
                  </a:schemeClr>
                </a:solidFill>
              </a:rPr>
              <a:t>YOLACT</a:t>
            </a:r>
          </a:p>
        </p:txBody>
      </p:sp>
    </p:spTree>
    <p:extLst>
      <p:ext uri="{BB962C8B-B14F-4D97-AF65-F5344CB8AC3E}">
        <p14:creationId xmlns:p14="http://schemas.microsoft.com/office/powerpoint/2010/main" val="319668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41671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process so that training doesn’t converge so quickly: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use of augmentation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Regularization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impact of using other backbone networks (ResNet101, 152, VGG, etc.)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0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D1886-CDA5-D84C-AA59-CB76BE58ABE2}"/>
              </a:ext>
            </a:extLst>
          </p:cNvPr>
          <p:cNvSpPr txBox="1"/>
          <p:nvPr/>
        </p:nvSpPr>
        <p:spPr>
          <a:xfrm>
            <a:off x="601887" y="539348"/>
            <a:ext cx="4711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85BA0-9B57-054C-8924-60876B14CAD7}"/>
              </a:ext>
            </a:extLst>
          </p:cNvPr>
          <p:cNvSpPr txBox="1"/>
          <p:nvPr/>
        </p:nvSpPr>
        <p:spPr>
          <a:xfrm>
            <a:off x="601886" y="1066286"/>
            <a:ext cx="9028497" cy="50132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Mask R-CNN is an ‘add-on’ to a classification model (Faster R-CNN), it is very likely we will see a bottom up segmentation architecture that addresses speed and accuracy.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training can be time consuming.  Even with sufficient resources, training times are measured in days.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Published inference times are 5fps, but our experience was more like 5 seconds per frame.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Understanding how to efficiently format data and code for resource utilization are valuable skills.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may have gotten lucky by choosing a solid implementation of Mask R-CNN.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YOLACT has promise but implementation is complex.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Attempts to build and train our own network were only partially successful even after days of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9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6DBC-990E-7D45-B17A-75B8A898C40F}"/>
              </a:ext>
            </a:extLst>
          </p:cNvPr>
          <p:cNvSpPr txBox="1"/>
          <p:nvPr/>
        </p:nvSpPr>
        <p:spPr>
          <a:xfrm>
            <a:off x="3800104" y="2921330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BACKUP </a:t>
            </a:r>
          </a:p>
        </p:txBody>
      </p:sp>
    </p:spTree>
    <p:extLst>
      <p:ext uri="{BB962C8B-B14F-4D97-AF65-F5344CB8AC3E}">
        <p14:creationId xmlns:p14="http://schemas.microsoft.com/office/powerpoint/2010/main" val="2524130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6176810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76D7EC6-B6B2-BF43-B306-D76A662B0B9F}"/>
              </a:ext>
            </a:extLst>
          </p:cNvPr>
          <p:cNvSpPr/>
          <p:nvPr/>
        </p:nvSpPr>
        <p:spPr>
          <a:xfrm>
            <a:off x="7147908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5396E083-36C0-8544-8656-54043D0ACD8F}"/>
              </a:ext>
            </a:extLst>
          </p:cNvPr>
          <p:cNvSpPr/>
          <p:nvPr/>
        </p:nvSpPr>
        <p:spPr>
          <a:xfrm>
            <a:off x="6912339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8F851-A847-8C48-9FCA-DBF4E6FFAE19}"/>
              </a:ext>
            </a:extLst>
          </p:cNvPr>
          <p:cNvSpPr/>
          <p:nvPr/>
        </p:nvSpPr>
        <p:spPr>
          <a:xfrm>
            <a:off x="6689917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9B2C7DC-0D62-A245-9550-F6C58459EAB1}"/>
              </a:ext>
            </a:extLst>
          </p:cNvPr>
          <p:cNvSpPr/>
          <p:nvPr/>
        </p:nvSpPr>
        <p:spPr>
          <a:xfrm rot="20067578" flipH="1">
            <a:off x="9664227" y="4546207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BAE1DA0-01C5-4F45-B4B6-BAD0E4F8731F}"/>
              </a:ext>
            </a:extLst>
          </p:cNvPr>
          <p:cNvSpPr/>
          <p:nvPr/>
        </p:nvSpPr>
        <p:spPr>
          <a:xfrm rot="1532422">
            <a:off x="7215226" y="4546208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`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56594B6-42B0-F045-B8CB-4F3D26DAC74C}"/>
              </a:ext>
            </a:extLst>
          </p:cNvPr>
          <p:cNvSpPr/>
          <p:nvPr/>
        </p:nvSpPr>
        <p:spPr>
          <a:xfrm>
            <a:off x="6432602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7F681B5-18FA-C943-A7BC-E4A2F5289B0C}"/>
              </a:ext>
            </a:extLst>
          </p:cNvPr>
          <p:cNvSpPr/>
          <p:nvPr/>
        </p:nvSpPr>
        <p:spPr>
          <a:xfrm>
            <a:off x="7969067" y="4359980"/>
            <a:ext cx="1707915" cy="381106"/>
          </a:xfrm>
          <a:prstGeom prst="cube">
            <a:avLst>
              <a:gd name="adj" fmla="val 4386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BC5D7FF-2929-6743-B89F-20C9CC2DFA3B}"/>
              </a:ext>
            </a:extLst>
          </p:cNvPr>
          <p:cNvSpPr/>
          <p:nvPr/>
        </p:nvSpPr>
        <p:spPr>
          <a:xfrm>
            <a:off x="9919940" y="3198822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BA14D56-73A7-F447-B1E5-237F58687EA6}"/>
              </a:ext>
            </a:extLst>
          </p:cNvPr>
          <p:cNvSpPr/>
          <p:nvPr/>
        </p:nvSpPr>
        <p:spPr>
          <a:xfrm>
            <a:off x="9684371" y="2594008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F8A917-CF08-D840-BAB9-1A85B8019EF0}"/>
              </a:ext>
            </a:extLst>
          </p:cNvPr>
          <p:cNvSpPr/>
          <p:nvPr/>
        </p:nvSpPr>
        <p:spPr>
          <a:xfrm>
            <a:off x="9461949" y="2308965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40C87C4-B992-A44D-8831-74E1FDDCA4A5}"/>
              </a:ext>
            </a:extLst>
          </p:cNvPr>
          <p:cNvSpPr/>
          <p:nvPr/>
        </p:nvSpPr>
        <p:spPr>
          <a:xfrm>
            <a:off x="9204634" y="1865625"/>
            <a:ext cx="2216679" cy="570087"/>
          </a:xfrm>
          <a:prstGeom prst="cube">
            <a:avLst>
              <a:gd name="adj" fmla="val 74208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3FE2F-34C2-8544-AA05-5382620F65B6}"/>
              </a:ext>
            </a:extLst>
          </p:cNvPr>
          <p:cNvSpPr txBox="1"/>
          <p:nvPr/>
        </p:nvSpPr>
        <p:spPr>
          <a:xfrm>
            <a:off x="8127608" y="437563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63A12-8134-EF4A-8A5D-6C0B560CE16E}"/>
              </a:ext>
            </a:extLst>
          </p:cNvPr>
          <p:cNvSpPr/>
          <p:nvPr/>
        </p:nvSpPr>
        <p:spPr>
          <a:xfrm>
            <a:off x="545179" y="1606379"/>
            <a:ext cx="5438541" cy="329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D9A01FC-99CE-6745-88FB-40038DF4584D}"/>
              </a:ext>
            </a:extLst>
          </p:cNvPr>
          <p:cNvSpPr/>
          <p:nvPr/>
        </p:nvSpPr>
        <p:spPr>
          <a:xfrm>
            <a:off x="2900680" y="3333539"/>
            <a:ext cx="786067" cy="1161158"/>
          </a:xfrm>
          <a:prstGeom prst="cube">
            <a:avLst>
              <a:gd name="adj" fmla="val 43863"/>
            </a:avLst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120AC9-8C2A-4F4F-91D6-32F07BF67579}"/>
              </a:ext>
            </a:extLst>
          </p:cNvPr>
          <p:cNvSpPr/>
          <p:nvPr/>
        </p:nvSpPr>
        <p:spPr>
          <a:xfrm>
            <a:off x="2665111" y="2728725"/>
            <a:ext cx="1257204" cy="852944"/>
          </a:xfrm>
          <a:prstGeom prst="cube">
            <a:avLst>
              <a:gd name="adj" fmla="val 43863"/>
            </a:avLst>
          </a:prstGeom>
          <a:solidFill>
            <a:srgbClr val="749E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734110B-436F-6745-B38A-A11E3F3AECDC}"/>
              </a:ext>
            </a:extLst>
          </p:cNvPr>
          <p:cNvSpPr/>
          <p:nvPr/>
        </p:nvSpPr>
        <p:spPr>
          <a:xfrm>
            <a:off x="2442689" y="2443682"/>
            <a:ext cx="1702048" cy="570087"/>
          </a:xfrm>
          <a:prstGeom prst="cube">
            <a:avLst>
              <a:gd name="adj" fmla="val 4386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A87B13F-7E25-FF4F-9C77-91EA8D1A5556}"/>
              </a:ext>
            </a:extLst>
          </p:cNvPr>
          <p:cNvSpPr/>
          <p:nvPr/>
        </p:nvSpPr>
        <p:spPr>
          <a:xfrm>
            <a:off x="2185374" y="2000342"/>
            <a:ext cx="2216679" cy="570087"/>
          </a:xfrm>
          <a:prstGeom prst="cube">
            <a:avLst>
              <a:gd name="adj" fmla="val 74208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F675A2-9C1E-1945-BBBE-B3AD55F86762}"/>
              </a:ext>
            </a:extLst>
          </p:cNvPr>
          <p:cNvCxnSpPr/>
          <p:nvPr/>
        </p:nvCxnSpPr>
        <p:spPr>
          <a:xfrm>
            <a:off x="4683211" y="1951644"/>
            <a:ext cx="0" cy="2494355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FD813B-650A-5749-A944-25E8E90002FC}"/>
              </a:ext>
            </a:extLst>
          </p:cNvPr>
          <p:cNvCxnSpPr/>
          <p:nvPr/>
        </p:nvCxnSpPr>
        <p:spPr>
          <a:xfrm>
            <a:off x="1964723" y="1951644"/>
            <a:ext cx="0" cy="2494355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7C3106-F88E-2F4B-A794-ECC079906F6D}"/>
              </a:ext>
            </a:extLst>
          </p:cNvPr>
          <p:cNvSpPr txBox="1"/>
          <p:nvPr/>
        </p:nvSpPr>
        <p:spPr>
          <a:xfrm>
            <a:off x="4836022" y="1951644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10E95C-D03C-274B-A944-B5CA574E3A8B}"/>
              </a:ext>
            </a:extLst>
          </p:cNvPr>
          <p:cNvSpPr txBox="1"/>
          <p:nvPr/>
        </p:nvSpPr>
        <p:spPr>
          <a:xfrm>
            <a:off x="910467" y="3949305"/>
            <a:ext cx="112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30400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A7340-66EF-DA4A-9D68-D086D0420F2C}"/>
              </a:ext>
            </a:extLst>
          </p:cNvPr>
          <p:cNvSpPr txBox="1"/>
          <p:nvPr/>
        </p:nvSpPr>
        <p:spPr>
          <a:xfrm>
            <a:off x="601887" y="539348"/>
            <a:ext cx="4017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Fashion Segmentation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AC035-A8C0-664F-A789-07AF7C607B9D}"/>
              </a:ext>
            </a:extLst>
          </p:cNvPr>
          <p:cNvSpPr txBox="1"/>
          <p:nvPr/>
        </p:nvSpPr>
        <p:spPr>
          <a:xfrm>
            <a:off x="4438116" y="14206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fashion-related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29BF1-A7A1-2B45-BF84-3111E89D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4" y="2180597"/>
            <a:ext cx="3532695" cy="397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52CEB-BCDC-4B46-B46D-D5447BEA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5" y="2180597"/>
            <a:ext cx="3532696" cy="397701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478D93-EC33-2341-A88E-DC4381501438}"/>
              </a:ext>
            </a:extLst>
          </p:cNvPr>
          <p:cNvSpPr/>
          <p:nvPr/>
        </p:nvSpPr>
        <p:spPr>
          <a:xfrm>
            <a:off x="5246037" y="3494762"/>
            <a:ext cx="1803748" cy="100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0F25-E398-114E-9EE1-9BF87BACD61F}"/>
              </a:ext>
            </a:extLst>
          </p:cNvPr>
          <p:cNvSpPr txBox="1"/>
          <p:nvPr/>
        </p:nvSpPr>
        <p:spPr>
          <a:xfrm>
            <a:off x="5152609" y="533608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Mask-RCNN is logical choice</a:t>
            </a:r>
          </a:p>
        </p:txBody>
      </p:sp>
    </p:spTree>
    <p:extLst>
      <p:ext uri="{BB962C8B-B14F-4D97-AF65-F5344CB8AC3E}">
        <p14:creationId xmlns:p14="http://schemas.microsoft.com/office/powerpoint/2010/main" val="33065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51D555-9AA7-1742-947D-37F43CC2E60D}"/>
              </a:ext>
            </a:extLst>
          </p:cNvPr>
          <p:cNvSpPr/>
          <p:nvPr/>
        </p:nvSpPr>
        <p:spPr>
          <a:xfrm>
            <a:off x="161430" y="4158113"/>
            <a:ext cx="3399917" cy="18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6ADA6-3DCC-2E4A-AC44-F0A42D54C030}"/>
              </a:ext>
            </a:extLst>
          </p:cNvPr>
          <p:cNvGrpSpPr/>
          <p:nvPr/>
        </p:nvGrpSpPr>
        <p:grpSpPr>
          <a:xfrm>
            <a:off x="3899467" y="1865625"/>
            <a:ext cx="4988711" cy="2879339"/>
            <a:chOff x="3899467" y="1865625"/>
            <a:chExt cx="4988711" cy="2879339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76D7EC6-B6B2-BF43-B306-D76A662B0B9F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396E083-36C0-8544-8656-54043D0ACD8F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38F851-A847-8C48-9FCA-DBF4E6FFAE19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B2C7DC-0D62-A245-9550-F6C58459EAB1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BAE1DA0-01C5-4F45-B4B6-BAD0E4F8731F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F56594B6-42B0-F045-B8CB-4F3D26DAC74C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7F681B5-18FA-C943-A7BC-E4A2F5289B0C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0BC5D7FF-2929-6743-B89F-20C9CC2DFA3B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BA14D56-73A7-F447-B1E5-237F58687EA6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BF8A917-CF08-D840-BAB9-1A85B8019EF0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B40C87C4-B992-A44D-8831-74E1FDDCA4A5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3FE2F-34C2-8544-AA05-5382620F65B6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D16032E-33D5-0C48-B8A5-9E968F9D3E2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ED4D2-18D8-D243-B746-DB67161BD4EA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6BAE4E2-343D-5044-AA9F-F7B6D9E7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8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163468C2-1192-C148-BB5C-C9316D4F88DB}"/>
              </a:ext>
            </a:extLst>
          </p:cNvPr>
          <p:cNvSpPr/>
          <p:nvPr/>
        </p:nvSpPr>
        <p:spPr>
          <a:xfrm>
            <a:off x="7013714" y="5214275"/>
            <a:ext cx="847594" cy="139092"/>
          </a:xfrm>
          <a:prstGeom prst="parallelogram">
            <a:avLst>
              <a:gd name="adj" fmla="val 111408"/>
            </a:avLst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5720D6E-ECD2-E54C-A9FC-496C1ECC5005}"/>
              </a:ext>
            </a:extLst>
          </p:cNvPr>
          <p:cNvSpPr/>
          <p:nvPr/>
        </p:nvSpPr>
        <p:spPr>
          <a:xfrm>
            <a:off x="6802859" y="4878761"/>
            <a:ext cx="1419616" cy="259336"/>
          </a:xfrm>
          <a:prstGeom prst="parallelogram">
            <a:avLst>
              <a:gd name="adj" fmla="val 111408"/>
            </a:avLst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D355A9C-2469-2143-A804-64AF83D76E22}"/>
              </a:ext>
            </a:extLst>
          </p:cNvPr>
          <p:cNvSpPr/>
          <p:nvPr/>
        </p:nvSpPr>
        <p:spPr>
          <a:xfrm>
            <a:off x="6618100" y="4485338"/>
            <a:ext cx="1939446" cy="318267"/>
          </a:xfrm>
          <a:prstGeom prst="parallelogram">
            <a:avLst>
              <a:gd name="adj" fmla="val 111408"/>
            </a:avLst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41358C1-6D29-B646-93F6-A4FFDDB94B61}"/>
              </a:ext>
            </a:extLst>
          </p:cNvPr>
          <p:cNvSpPr/>
          <p:nvPr/>
        </p:nvSpPr>
        <p:spPr>
          <a:xfrm>
            <a:off x="6554425" y="4008328"/>
            <a:ext cx="2442576" cy="400832"/>
          </a:xfrm>
          <a:prstGeom prst="parallelogram">
            <a:avLst>
              <a:gd name="adj" fmla="val 11140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7119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 – Pre-Trained 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1163270" y="2041312"/>
            <a:ext cx="26049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Pre-Trained 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Plugs into a decoder.</a:t>
            </a:r>
          </a:p>
          <a:p>
            <a:r>
              <a:rPr lang="en-US" dirty="0">
                <a:solidFill>
                  <a:schemeClr val="bg1"/>
                </a:solidFill>
              </a:rPr>
              <a:t>Avoids training from scratch.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21779" y="2014445"/>
            <a:ext cx="204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Trained on specific dataset.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99B5D-1C3F-F44F-B794-1519B634E9DF}"/>
              </a:ext>
            </a:extLst>
          </p:cNvPr>
          <p:cNvCxnSpPr>
            <a:cxnSpLocks/>
          </p:cNvCxnSpPr>
          <p:nvPr/>
        </p:nvCxnSpPr>
        <p:spPr>
          <a:xfrm>
            <a:off x="5047989" y="5321399"/>
            <a:ext cx="1855078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B1316A-269D-834D-BE3A-B8524F79FC0E}"/>
              </a:ext>
            </a:extLst>
          </p:cNvPr>
          <p:cNvCxnSpPr/>
          <p:nvPr/>
        </p:nvCxnSpPr>
        <p:spPr>
          <a:xfrm>
            <a:off x="5274071" y="5001724"/>
            <a:ext cx="1402915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00910-BF39-6E4D-9E37-45ED211C0038}"/>
              </a:ext>
            </a:extLst>
          </p:cNvPr>
          <p:cNvCxnSpPr>
            <a:cxnSpLocks/>
          </p:cNvCxnSpPr>
          <p:nvPr/>
        </p:nvCxnSpPr>
        <p:spPr>
          <a:xfrm>
            <a:off x="5417507" y="4682049"/>
            <a:ext cx="1116042" cy="0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can still share features from various scales.  Decoder design must take encoder dimensions into account.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328066" y="3163298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4BAE75-3075-0545-B5C0-4648AEE25059}"/>
              </a:ext>
            </a:extLst>
          </p:cNvPr>
          <p:cNvSpPr/>
          <p:nvPr/>
        </p:nvSpPr>
        <p:spPr>
          <a:xfrm>
            <a:off x="5185350" y="5625323"/>
            <a:ext cx="1505190" cy="2875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00007B3-A171-3947-A1D6-96DD9D2C086D}"/>
              </a:ext>
            </a:extLst>
          </p:cNvPr>
          <p:cNvSpPr/>
          <p:nvPr/>
        </p:nvSpPr>
        <p:spPr>
          <a:xfrm rot="20067578" flipH="1">
            <a:off x="6791936" y="5595419"/>
            <a:ext cx="626427" cy="91308"/>
          </a:xfrm>
          <a:custGeom>
            <a:avLst/>
            <a:gdLst>
              <a:gd name="connsiteX0" fmla="*/ 0 w 3056351"/>
              <a:gd name="connsiteY0" fmla="*/ 50104 h 451184"/>
              <a:gd name="connsiteX1" fmla="*/ 1528176 w 3056351"/>
              <a:gd name="connsiteY1" fmla="*/ 450937 h 451184"/>
              <a:gd name="connsiteX2" fmla="*/ 3056351 w 3056351"/>
              <a:gd name="connsiteY2" fmla="*/ 0 h 45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351" h="451184">
                <a:moveTo>
                  <a:pt x="0" y="50104"/>
                </a:moveTo>
                <a:cubicBezTo>
                  <a:pt x="509392" y="254696"/>
                  <a:pt x="1018784" y="459288"/>
                  <a:pt x="1528176" y="450937"/>
                </a:cubicBezTo>
                <a:cubicBezTo>
                  <a:pt x="2037568" y="442586"/>
                  <a:pt x="2546959" y="221293"/>
                  <a:pt x="3056351" y="0"/>
                </a:cubicBezTo>
              </a:path>
            </a:pathLst>
          </a:custGeom>
          <a:noFill/>
          <a:ln w="25400"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FECB33-6C5F-2F40-8B42-4CAB8537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90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0362" y="3529517"/>
            <a:ext cx="2384421" cy="24567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B2ED97-A0A4-F144-992A-9B2D9F8CBE2A}"/>
              </a:ext>
            </a:extLst>
          </p:cNvPr>
          <p:cNvSpPr txBox="1"/>
          <p:nvPr/>
        </p:nvSpPr>
        <p:spPr>
          <a:xfrm>
            <a:off x="3223752" y="4862142"/>
            <a:ext cx="126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e.g. </a:t>
            </a:r>
          </a:p>
          <a:p>
            <a:r>
              <a:rPr lang="en-US" sz="1600" i="1" dirty="0"/>
              <a:t>ResNet101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5BDE9E-7D64-1D45-87A2-BAA52E0488B7}"/>
              </a:ext>
            </a:extLst>
          </p:cNvPr>
          <p:cNvSpPr txBox="1"/>
          <p:nvPr/>
        </p:nvSpPr>
        <p:spPr>
          <a:xfrm>
            <a:off x="601887" y="1062568"/>
            <a:ext cx="4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Major benefit of Encoder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4527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097971-AE9D-104A-A6FC-12ADA7215ABB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A4172-E1E3-CF4B-9ABA-C6F3EBD14A98}"/>
              </a:ext>
            </a:extLst>
          </p:cNvPr>
          <p:cNvSpPr/>
          <p:nvPr/>
        </p:nvSpPr>
        <p:spPr>
          <a:xfrm>
            <a:off x="2949182" y="1907178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CB80B-AC1F-4243-922F-0926FEF1AC32}"/>
              </a:ext>
            </a:extLst>
          </p:cNvPr>
          <p:cNvSpPr/>
          <p:nvPr/>
        </p:nvSpPr>
        <p:spPr>
          <a:xfrm>
            <a:off x="3234541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FA080-DA09-744C-B9F8-8AD05857B6BB}"/>
              </a:ext>
            </a:extLst>
          </p:cNvPr>
          <p:cNvSpPr/>
          <p:nvPr/>
        </p:nvSpPr>
        <p:spPr>
          <a:xfrm>
            <a:off x="4099016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CB39C211-7B29-6A44-91C0-124C48EC8F35}"/>
              </a:ext>
            </a:extLst>
          </p:cNvPr>
          <p:cNvSpPr/>
          <p:nvPr/>
        </p:nvSpPr>
        <p:spPr>
          <a:xfrm rot="10800000" flipH="1">
            <a:off x="5444187" y="3040376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F2DDDA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Modularity: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A benefit of this structure is that the encoder and decoder portions can be separated.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AAE209B-7C8B-E34E-A51F-482B140338D4}"/>
              </a:ext>
            </a:extLst>
          </p:cNvPr>
          <p:cNvSpPr/>
          <p:nvPr/>
        </p:nvSpPr>
        <p:spPr>
          <a:xfrm>
            <a:off x="3657600" y="1680501"/>
            <a:ext cx="5016843" cy="358364"/>
          </a:xfrm>
          <a:custGeom>
            <a:avLst/>
            <a:gdLst>
              <a:gd name="connsiteX0" fmla="*/ 0 w 5016843"/>
              <a:gd name="connsiteY0" fmla="*/ 346007 h 358364"/>
              <a:gd name="connsiteX1" fmla="*/ 2533135 w 5016843"/>
              <a:gd name="connsiteY1" fmla="*/ 18 h 358364"/>
              <a:gd name="connsiteX2" fmla="*/ 5016843 w 5016843"/>
              <a:gd name="connsiteY2" fmla="*/ 358364 h 35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843" h="358364">
                <a:moveTo>
                  <a:pt x="0" y="346007"/>
                </a:moveTo>
                <a:cubicBezTo>
                  <a:pt x="848497" y="171983"/>
                  <a:pt x="1696995" y="-2041"/>
                  <a:pt x="2533135" y="18"/>
                </a:cubicBezTo>
                <a:cubicBezTo>
                  <a:pt x="3369275" y="2077"/>
                  <a:pt x="4567881" y="294521"/>
                  <a:pt x="5016843" y="358364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F4CB1FB-9AC8-3F49-A9F9-0F83D8EB4CC4}"/>
              </a:ext>
            </a:extLst>
          </p:cNvPr>
          <p:cNvSpPr/>
          <p:nvPr/>
        </p:nvSpPr>
        <p:spPr>
          <a:xfrm>
            <a:off x="4683211" y="2100634"/>
            <a:ext cx="3175686" cy="420144"/>
          </a:xfrm>
          <a:custGeom>
            <a:avLst/>
            <a:gdLst>
              <a:gd name="connsiteX0" fmla="*/ 0 w 3175686"/>
              <a:gd name="connsiteY0" fmla="*/ 407788 h 420144"/>
              <a:gd name="connsiteX1" fmla="*/ 1581665 w 3175686"/>
              <a:gd name="connsiteY1" fmla="*/ 15 h 420144"/>
              <a:gd name="connsiteX2" fmla="*/ 3175686 w 3175686"/>
              <a:gd name="connsiteY2" fmla="*/ 420144 h 420144"/>
              <a:gd name="connsiteX3" fmla="*/ 3175686 w 3175686"/>
              <a:gd name="connsiteY3" fmla="*/ 420144 h 42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686" h="420144">
                <a:moveTo>
                  <a:pt x="0" y="407788"/>
                </a:moveTo>
                <a:cubicBezTo>
                  <a:pt x="526192" y="202872"/>
                  <a:pt x="1052384" y="-2044"/>
                  <a:pt x="1581665" y="15"/>
                </a:cubicBezTo>
                <a:cubicBezTo>
                  <a:pt x="2110946" y="2074"/>
                  <a:pt x="3175686" y="420144"/>
                  <a:pt x="3175686" y="420144"/>
                </a:cubicBezTo>
                <a:lnTo>
                  <a:pt x="3175686" y="420144"/>
                </a:lnTo>
              </a:path>
            </a:pathLst>
          </a:custGeom>
          <a:noFill/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CD6BF-13E6-EA49-9D5C-C29A5350173D}"/>
              </a:ext>
            </a:extLst>
          </p:cNvPr>
          <p:cNvSpPr txBox="1"/>
          <p:nvPr/>
        </p:nvSpPr>
        <p:spPr>
          <a:xfrm>
            <a:off x="3531232" y="1370360"/>
            <a:ext cx="225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Details shared during decoding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57780CA-C833-0546-90B4-CB88EA9B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083AEB-1C15-0F42-99D3-D933D66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4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E59F037-DD5D-9D43-8D9D-3C3D492CC0FD}"/>
              </a:ext>
            </a:extLst>
          </p:cNvPr>
          <p:cNvSpPr/>
          <p:nvPr/>
        </p:nvSpPr>
        <p:spPr>
          <a:xfrm>
            <a:off x="601887" y="1370345"/>
            <a:ext cx="10964037" cy="3963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532A9-6A54-E340-8132-DBD0A0BF3482}"/>
              </a:ext>
            </a:extLst>
          </p:cNvPr>
          <p:cNvSpPr/>
          <p:nvPr/>
        </p:nvSpPr>
        <p:spPr>
          <a:xfrm>
            <a:off x="5302064" y="3737320"/>
            <a:ext cx="1817763" cy="2324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173E-E38C-714F-A2F9-2860A2EDC294}"/>
              </a:ext>
            </a:extLst>
          </p:cNvPr>
          <p:cNvSpPr txBox="1"/>
          <p:nvPr/>
        </p:nvSpPr>
        <p:spPr>
          <a:xfrm>
            <a:off x="1358545" y="1861178"/>
            <a:ext cx="952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8-838E-DD4E-A39F-6173C4D6923E}"/>
              </a:ext>
            </a:extLst>
          </p:cNvPr>
          <p:cNvSpPr/>
          <p:nvPr/>
        </p:nvSpPr>
        <p:spPr>
          <a:xfrm>
            <a:off x="9318945" y="1903907"/>
            <a:ext cx="182880" cy="2312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3410F-EF88-F547-AD1B-A5DF3FEBB452}"/>
              </a:ext>
            </a:extLst>
          </p:cNvPr>
          <p:cNvSpPr/>
          <p:nvPr/>
        </p:nvSpPr>
        <p:spPr>
          <a:xfrm>
            <a:off x="8448090" y="2272938"/>
            <a:ext cx="775063" cy="15806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31C04-7CCB-8043-8030-A55D01267BB7}"/>
              </a:ext>
            </a:extLst>
          </p:cNvPr>
          <p:cNvSpPr/>
          <p:nvPr/>
        </p:nvSpPr>
        <p:spPr>
          <a:xfrm>
            <a:off x="7206252" y="2697481"/>
            <a:ext cx="1175356" cy="7315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E559D-4F47-1041-94D5-F15F6742E669}"/>
              </a:ext>
            </a:extLst>
          </p:cNvPr>
          <p:cNvSpPr txBox="1"/>
          <p:nvPr/>
        </p:nvSpPr>
        <p:spPr>
          <a:xfrm>
            <a:off x="9982109" y="1903907"/>
            <a:ext cx="1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Mask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746DACA4-BBB7-D34D-B0C5-2A82D08367D7}"/>
              </a:ext>
            </a:extLst>
          </p:cNvPr>
          <p:cNvSpPr/>
          <p:nvPr/>
        </p:nvSpPr>
        <p:spPr>
          <a:xfrm rot="5400000" flipH="1">
            <a:off x="6358963" y="2869471"/>
            <a:ext cx="581299" cy="7924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CADBA69-9B47-BF49-9DB3-4D2EE2256099}"/>
              </a:ext>
            </a:extLst>
          </p:cNvPr>
          <p:cNvSpPr/>
          <p:nvPr/>
        </p:nvSpPr>
        <p:spPr>
          <a:xfrm rot="16200000">
            <a:off x="4340377" y="3148458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C9F9044-34AC-B54F-B9EB-3BF78FA9B09E}"/>
              </a:ext>
            </a:extLst>
          </p:cNvPr>
          <p:cNvSpPr/>
          <p:nvPr/>
        </p:nvSpPr>
        <p:spPr>
          <a:xfrm rot="16200000">
            <a:off x="7654392" y="3170646"/>
            <a:ext cx="352697" cy="3135087"/>
          </a:xfrm>
          <a:prstGeom prst="leftBrace">
            <a:avLst>
              <a:gd name="adj1" fmla="val 52778"/>
              <a:gd name="adj2" fmla="val 52083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B6705-764E-B142-A991-FF53681DDD57}"/>
              </a:ext>
            </a:extLst>
          </p:cNvPr>
          <p:cNvSpPr txBox="1"/>
          <p:nvPr/>
        </p:nvSpPr>
        <p:spPr>
          <a:xfrm>
            <a:off x="4009604" y="496419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Encoder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08ECC-398C-E349-B500-4049751BE596}"/>
              </a:ext>
            </a:extLst>
          </p:cNvPr>
          <p:cNvSpPr txBox="1"/>
          <p:nvPr/>
        </p:nvSpPr>
        <p:spPr>
          <a:xfrm>
            <a:off x="7392156" y="4964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E8711-D644-C844-A54B-2ED69943EDDB}"/>
              </a:ext>
            </a:extLst>
          </p:cNvPr>
          <p:cNvSpPr txBox="1"/>
          <p:nvPr/>
        </p:nvSpPr>
        <p:spPr>
          <a:xfrm>
            <a:off x="601887" y="539348"/>
            <a:ext cx="673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Architecture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Most segmentation models use an encoder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B7AE7-F313-BD47-9F07-51354E650B9B}"/>
              </a:ext>
            </a:extLst>
          </p:cNvPr>
          <p:cNvSpPr txBox="1"/>
          <p:nvPr/>
        </p:nvSpPr>
        <p:spPr>
          <a:xfrm>
            <a:off x="877331" y="5458258"/>
            <a:ext cx="10310314" cy="860393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ctr">
            <a:no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Pre-Trained Networks:</a:t>
            </a:r>
          </a:p>
          <a:p>
            <a:r>
              <a:rPr lang="en-US" dirty="0">
                <a:solidFill>
                  <a:schemeClr val="bg2"/>
                </a:solidFill>
              </a:rPr>
              <a:t>		</a:t>
            </a:r>
            <a:r>
              <a:rPr lang="en-US" dirty="0" err="1">
                <a:solidFill>
                  <a:schemeClr val="bg2"/>
                </a:solidFill>
              </a:rPr>
              <a:t>ResNet</a:t>
            </a:r>
            <a:r>
              <a:rPr lang="en-US" dirty="0">
                <a:solidFill>
                  <a:schemeClr val="bg2"/>
                </a:solidFill>
              </a:rPr>
              <a:t>, VGG, 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96EF4-B2C0-4043-9B2B-5B48C0A6E1FE}"/>
              </a:ext>
            </a:extLst>
          </p:cNvPr>
          <p:cNvSpPr txBox="1"/>
          <p:nvPr/>
        </p:nvSpPr>
        <p:spPr>
          <a:xfrm>
            <a:off x="3325027" y="1936253"/>
            <a:ext cx="1345828" cy="23454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Pre-Trained Network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76C227-0F5D-F24E-B782-1B56C992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98" y="3015906"/>
            <a:ext cx="1265826" cy="12658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34577D-56F6-1948-86C0-5E2D40B3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6" y="2575519"/>
            <a:ext cx="1457232" cy="1640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61F416-727C-A244-8FA9-9371278D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818" y="2584310"/>
            <a:ext cx="1455195" cy="1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9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3ECD7-4456-4E44-8E73-8682BD5E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68" y="1344430"/>
            <a:ext cx="2156276" cy="221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1498060" y="4895822"/>
            <a:ext cx="9620655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9E2-007F-3D4D-A653-99B5BDD3CE3E}"/>
              </a:ext>
            </a:extLst>
          </p:cNvPr>
          <p:cNvSpPr txBox="1"/>
          <p:nvPr/>
        </p:nvSpPr>
        <p:spPr>
          <a:xfrm>
            <a:off x="1635387" y="521916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Oct 2014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blog.athelas.com</a:t>
            </a:r>
            <a:r>
              <a:rPr lang="en-US" sz="1200" dirty="0">
                <a:hlinkClick r:id="rId3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97102-DDC8-A743-BE36-B93870B183F2}"/>
              </a:ext>
            </a:extLst>
          </p:cNvPr>
          <p:cNvSpPr/>
          <p:nvPr/>
        </p:nvSpPr>
        <p:spPr>
          <a:xfrm>
            <a:off x="767258" y="5836540"/>
            <a:ext cx="23423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arxiv.org</a:t>
            </a:r>
            <a:r>
              <a:rPr lang="en-US" sz="1000" dirty="0">
                <a:hlinkClick r:id="rId4"/>
              </a:rPr>
              <a:t>/pdf/1311.2524.pdf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4FECD-C1FF-474B-A4C1-00695F12136B}"/>
              </a:ext>
            </a:extLst>
          </p:cNvPr>
          <p:cNvSpPr txBox="1"/>
          <p:nvPr/>
        </p:nvSpPr>
        <p:spPr>
          <a:xfrm>
            <a:off x="3738025" y="521916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Sep 2015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 R-CNN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BA019-3733-FA4D-AD9D-152EE252CAA2}"/>
              </a:ext>
            </a:extLst>
          </p:cNvPr>
          <p:cNvSpPr/>
          <p:nvPr/>
        </p:nvSpPr>
        <p:spPr>
          <a:xfrm>
            <a:off x="3127351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err="1">
                <a:hlinkClick r:id="rId5"/>
              </a:rPr>
              <a:t>arxiv.org</a:t>
            </a:r>
            <a:r>
              <a:rPr lang="en-US" sz="1050" dirty="0">
                <a:hlinkClick r:id="rId5"/>
              </a:rPr>
              <a:t>/pdf/1504.08083.pdf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2101174" y="2655678"/>
            <a:ext cx="346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Single network for features, classification and bounding boxes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9C085-52D0-BC4D-A258-62D4E7B5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13" y="3138403"/>
            <a:ext cx="3639361" cy="1387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564650" y="2128527"/>
            <a:ext cx="5015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Introduced concept of region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8EA3-E0D4-474F-840A-88C4F28E4477}"/>
              </a:ext>
            </a:extLst>
          </p:cNvPr>
          <p:cNvSpPr txBox="1"/>
          <p:nvPr/>
        </p:nvSpPr>
        <p:spPr>
          <a:xfrm>
            <a:off x="404012" y="4746076"/>
            <a:ext cx="144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PASCAL VOC (R-CNN)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99D80-278B-4942-9036-652E735C9077}"/>
              </a:ext>
            </a:extLst>
          </p:cNvPr>
          <p:cNvSpPr txBox="1"/>
          <p:nvPr/>
        </p:nvSpPr>
        <p:spPr>
          <a:xfrm>
            <a:off x="1963863" y="4937242"/>
            <a:ext cx="6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9D3C-61B1-3C47-8E7C-720E0112059F}"/>
              </a:ext>
            </a:extLst>
          </p:cNvPr>
          <p:cNvSpPr txBox="1"/>
          <p:nvPr/>
        </p:nvSpPr>
        <p:spPr>
          <a:xfrm>
            <a:off x="4145229" y="4947859"/>
            <a:ext cx="7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BB9FA-8167-E14C-BB1A-0CD4DA563A4A}"/>
              </a:ext>
            </a:extLst>
          </p:cNvPr>
          <p:cNvSpPr txBox="1"/>
          <p:nvPr/>
        </p:nvSpPr>
        <p:spPr>
          <a:xfrm>
            <a:off x="5940203" y="5219162"/>
            <a:ext cx="165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5324AA-AC2E-B848-898B-BAE3E0AD9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907" y="980190"/>
            <a:ext cx="3170052" cy="1429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760EEE-881A-1540-AC24-C0017B705076}"/>
              </a:ext>
            </a:extLst>
          </p:cNvPr>
          <p:cNvSpPr/>
          <p:nvPr/>
        </p:nvSpPr>
        <p:spPr>
          <a:xfrm>
            <a:off x="8759026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</a:t>
            </a:r>
            <a:r>
              <a:rPr lang="en-US" sz="1050" dirty="0" err="1">
                <a:hlinkClick r:id="rId8"/>
              </a:rPr>
              <a:t>arxiv.org</a:t>
            </a:r>
            <a:r>
              <a:rPr lang="en-US" sz="1050" dirty="0">
                <a:hlinkClick r:id="rId8"/>
              </a:rPr>
              <a:t>/pdf/1703.06870.pdf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4F78-5D70-6048-8A92-1293C2228844}"/>
              </a:ext>
            </a:extLst>
          </p:cNvPr>
          <p:cNvSpPr/>
          <p:nvPr/>
        </p:nvSpPr>
        <p:spPr>
          <a:xfrm>
            <a:off x="5660417" y="5832692"/>
            <a:ext cx="2533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9"/>
              </a:rPr>
              <a:t>https://</a:t>
            </a:r>
            <a:r>
              <a:rPr lang="en-US" sz="1050" dirty="0" err="1">
                <a:hlinkClick r:id="rId9"/>
              </a:rPr>
              <a:t>arxiv.org</a:t>
            </a:r>
            <a:r>
              <a:rPr lang="en-US" sz="1050" dirty="0">
                <a:hlinkClick r:id="rId9"/>
              </a:rPr>
              <a:t>/pdf/1506.01497.pdf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6029725" y="3567578"/>
            <a:ext cx="2033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8375465" y="2455941"/>
            <a:ext cx="31854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(near real-time 5fps)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C50801-4013-1841-ACB7-543D261632AB}"/>
              </a:ext>
            </a:extLst>
          </p:cNvPr>
          <p:cNvSpPr txBox="1"/>
          <p:nvPr/>
        </p:nvSpPr>
        <p:spPr>
          <a:xfrm>
            <a:off x="9191103" y="52191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Jan 2018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Mask R-CNN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79112-042E-964B-A325-4DA23AA8BBBA}"/>
              </a:ext>
            </a:extLst>
          </p:cNvPr>
          <p:cNvSpPr txBox="1"/>
          <p:nvPr/>
        </p:nvSpPr>
        <p:spPr>
          <a:xfrm>
            <a:off x="6465317" y="4953921"/>
            <a:ext cx="60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78%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730898-F7D7-3E4D-8ABF-34CED7028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03" y="1125684"/>
            <a:ext cx="5308600" cy="10287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6381D-2431-1D48-8EB2-3C4C87309204}"/>
              </a:ext>
            </a:extLst>
          </p:cNvPr>
          <p:cNvCxnSpPr>
            <a:cxnSpLocks/>
          </p:cNvCxnSpPr>
          <p:nvPr/>
        </p:nvCxnSpPr>
        <p:spPr>
          <a:xfrm flipV="1">
            <a:off x="1845749" y="2436304"/>
            <a:ext cx="0" cy="25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4400881" y="4580657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A4D2A4-F4A6-3949-A88A-B79945263AB6}"/>
              </a:ext>
            </a:extLst>
          </p:cNvPr>
          <p:cNvCxnSpPr>
            <a:cxnSpLocks/>
          </p:cNvCxnSpPr>
          <p:nvPr/>
        </p:nvCxnSpPr>
        <p:spPr>
          <a:xfrm flipV="1">
            <a:off x="6829553" y="4306242"/>
            <a:ext cx="0" cy="64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CB619B-E3B6-A442-990D-D9462E9C41FD}"/>
              </a:ext>
            </a:extLst>
          </p:cNvPr>
          <p:cNvCxnSpPr>
            <a:cxnSpLocks/>
          </p:cNvCxnSpPr>
          <p:nvPr/>
        </p:nvCxnSpPr>
        <p:spPr>
          <a:xfrm flipV="1">
            <a:off x="9940133" y="3861852"/>
            <a:ext cx="0" cy="110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81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DB49F-A96D-2E42-BB9C-4FEFF46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3" y="1122082"/>
            <a:ext cx="8094881" cy="52622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3B006-6B0F-0547-A3AB-8B5E57EA54CF}"/>
              </a:ext>
            </a:extLst>
          </p:cNvPr>
          <p:cNvGrpSpPr/>
          <p:nvPr/>
        </p:nvGrpSpPr>
        <p:grpSpPr>
          <a:xfrm>
            <a:off x="2889113" y="1122082"/>
            <a:ext cx="5732121" cy="5130437"/>
            <a:chOff x="2889113" y="1122082"/>
            <a:chExt cx="5732121" cy="513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02F18D-F4DD-FA46-BF69-652433E6A5A0}"/>
                </a:ext>
              </a:extLst>
            </p:cNvPr>
            <p:cNvGrpSpPr/>
            <p:nvPr/>
          </p:nvGrpSpPr>
          <p:grpSpPr>
            <a:xfrm>
              <a:off x="2889113" y="1122082"/>
              <a:ext cx="3893751" cy="5130437"/>
              <a:chOff x="2889113" y="1122082"/>
              <a:chExt cx="3893751" cy="51304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1062A-DB17-E743-8A4B-CDBD548F31A3}"/>
                  </a:ext>
                </a:extLst>
              </p:cNvPr>
              <p:cNvSpPr txBox="1"/>
              <p:nvPr/>
            </p:nvSpPr>
            <p:spPr>
              <a:xfrm>
                <a:off x="2889113" y="1122082"/>
                <a:ext cx="3635255" cy="50686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CC4BC-44AA-8745-A4A8-4CD38036EA1C}"/>
                  </a:ext>
                </a:extLst>
              </p:cNvPr>
              <p:cNvSpPr txBox="1"/>
              <p:nvPr/>
            </p:nvSpPr>
            <p:spPr>
              <a:xfrm>
                <a:off x="5745893" y="5809741"/>
                <a:ext cx="1036971" cy="4427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D06536-D57B-C741-AD17-34731B174E25}"/>
                </a:ext>
              </a:extLst>
            </p:cNvPr>
            <p:cNvSpPr txBox="1"/>
            <p:nvPr/>
          </p:nvSpPr>
          <p:spPr>
            <a:xfrm>
              <a:off x="6446445" y="2011688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AFAA-8A6A-E041-BE3A-BF7BDF9C21B7}"/>
                </a:ext>
              </a:extLst>
            </p:cNvPr>
            <p:cNvSpPr txBox="1"/>
            <p:nvPr/>
          </p:nvSpPr>
          <p:spPr>
            <a:xfrm>
              <a:off x="5943937" y="3799893"/>
              <a:ext cx="2174789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6ADF8A-6664-5540-B7BC-38AAB42F1FB2}"/>
                </a:ext>
              </a:extLst>
            </p:cNvPr>
            <p:cNvSpPr txBox="1"/>
            <p:nvPr/>
          </p:nvSpPr>
          <p:spPr>
            <a:xfrm>
              <a:off x="6214938" y="4718063"/>
              <a:ext cx="1135852" cy="3981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7F2DF-4AEF-3443-84A6-347DF69DEAC1}"/>
              </a:ext>
            </a:extLst>
          </p:cNvPr>
          <p:cNvCxnSpPr>
            <a:cxnSpLocks/>
          </p:cNvCxnSpPr>
          <p:nvPr/>
        </p:nvCxnSpPr>
        <p:spPr>
          <a:xfrm>
            <a:off x="4329319" y="2926821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43EB57-8545-AE47-970C-7F2BCA22D2D0}"/>
              </a:ext>
            </a:extLst>
          </p:cNvPr>
          <p:cNvCxnSpPr>
            <a:cxnSpLocks/>
          </p:cNvCxnSpPr>
          <p:nvPr/>
        </p:nvCxnSpPr>
        <p:spPr>
          <a:xfrm>
            <a:off x="4321078" y="369706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63ADE-E7E5-364A-AFCD-245D997BB81C}"/>
              </a:ext>
            </a:extLst>
          </p:cNvPr>
          <p:cNvCxnSpPr>
            <a:cxnSpLocks/>
          </p:cNvCxnSpPr>
          <p:nvPr/>
        </p:nvCxnSpPr>
        <p:spPr>
          <a:xfrm>
            <a:off x="4337552" y="4492017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58E10A-7BBD-CA4C-BB58-8F7FFA821152}"/>
              </a:ext>
            </a:extLst>
          </p:cNvPr>
          <p:cNvCxnSpPr>
            <a:cxnSpLocks/>
          </p:cNvCxnSpPr>
          <p:nvPr/>
        </p:nvCxnSpPr>
        <p:spPr>
          <a:xfrm>
            <a:off x="4341669" y="5237543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594E8A-110F-9644-960F-E80909F3EEFD}"/>
              </a:ext>
            </a:extLst>
          </p:cNvPr>
          <p:cNvSpPr txBox="1"/>
          <p:nvPr/>
        </p:nvSpPr>
        <p:spPr>
          <a:xfrm>
            <a:off x="758757" y="1122083"/>
            <a:ext cx="2042809" cy="52622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Steps: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Isolate </a:t>
            </a:r>
            <a:r>
              <a:rPr lang="en-US" dirty="0" err="1">
                <a:solidFill>
                  <a:schemeClr val="bg1"/>
                </a:solidFill>
              </a:rPr>
              <a:t>Unet</a:t>
            </a:r>
            <a:r>
              <a:rPr lang="en-US" dirty="0">
                <a:solidFill>
                  <a:schemeClr val="bg1"/>
                </a:solidFill>
              </a:rPr>
              <a:t> decoder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 Resnet pretrained network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Layers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training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Train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Adjust image scaling for inference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BF1324-91B6-2745-985E-94A401252A26}"/>
              </a:ext>
            </a:extLst>
          </p:cNvPr>
          <p:cNvSpPr/>
          <p:nvPr/>
        </p:nvSpPr>
        <p:spPr>
          <a:xfrm>
            <a:off x="2974418" y="1171510"/>
            <a:ext cx="3018942" cy="5169505"/>
          </a:xfrm>
          <a:prstGeom prst="rect">
            <a:avLst/>
          </a:prstGeom>
          <a:solidFill>
            <a:srgbClr val="F2DD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ResNet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B94A15-A455-8248-92F0-E8CC1611D671}"/>
              </a:ext>
            </a:extLst>
          </p:cNvPr>
          <p:cNvSpPr/>
          <p:nvPr/>
        </p:nvSpPr>
        <p:spPr>
          <a:xfrm>
            <a:off x="3160438" y="1354371"/>
            <a:ext cx="892578" cy="657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E5844-72D4-F24F-86EF-95300F5F5304}"/>
              </a:ext>
            </a:extLst>
          </p:cNvPr>
          <p:cNvSpPr/>
          <p:nvPr/>
        </p:nvSpPr>
        <p:spPr>
          <a:xfrm>
            <a:off x="3500019" y="2552691"/>
            <a:ext cx="1631091" cy="494270"/>
          </a:xfrm>
          <a:prstGeom prst="rect">
            <a:avLst/>
          </a:prstGeom>
          <a:solidFill>
            <a:srgbClr val="EEEAF2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30636-2672-B943-9F82-4F0BC63A4FE6}"/>
              </a:ext>
            </a:extLst>
          </p:cNvPr>
          <p:cNvSpPr/>
          <p:nvPr/>
        </p:nvSpPr>
        <p:spPr>
          <a:xfrm>
            <a:off x="3500019" y="3340832"/>
            <a:ext cx="1631091" cy="494270"/>
          </a:xfrm>
          <a:prstGeom prst="rect">
            <a:avLst/>
          </a:prstGeom>
          <a:solidFill>
            <a:srgbClr val="EBF2E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B9007-6829-274D-A3DF-7667CD7BC17D}"/>
              </a:ext>
            </a:extLst>
          </p:cNvPr>
          <p:cNvSpPr/>
          <p:nvPr/>
        </p:nvSpPr>
        <p:spPr>
          <a:xfrm>
            <a:off x="3500019" y="4128973"/>
            <a:ext cx="1631091" cy="494270"/>
          </a:xfrm>
          <a:prstGeom prst="rect">
            <a:avLst/>
          </a:prstGeom>
          <a:solidFill>
            <a:srgbClr val="F2DDDA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Block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78962-81BB-424C-980F-1DBB8FF65DE0}"/>
              </a:ext>
            </a:extLst>
          </p:cNvPr>
          <p:cNvSpPr/>
          <p:nvPr/>
        </p:nvSpPr>
        <p:spPr>
          <a:xfrm>
            <a:off x="3500019" y="4917114"/>
            <a:ext cx="1631091" cy="494270"/>
          </a:xfrm>
          <a:prstGeom prst="rect">
            <a:avLst/>
          </a:prstGeom>
          <a:solidFill>
            <a:srgbClr val="EAF0F5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090C5-E7D5-174C-A2D8-B821D06A731A}"/>
              </a:ext>
            </a:extLst>
          </p:cNvPr>
          <p:cNvSpPr/>
          <p:nvPr/>
        </p:nvSpPr>
        <p:spPr>
          <a:xfrm>
            <a:off x="3500019" y="5668191"/>
            <a:ext cx="1631091" cy="494270"/>
          </a:xfrm>
          <a:prstGeom prst="rect">
            <a:avLst/>
          </a:prstGeom>
          <a:solidFill>
            <a:srgbClr val="749ED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 5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486374-C819-F94E-8C1E-2BA693673748}"/>
              </a:ext>
            </a:extLst>
          </p:cNvPr>
          <p:cNvCxnSpPr>
            <a:cxnSpLocks/>
          </p:cNvCxnSpPr>
          <p:nvPr/>
        </p:nvCxnSpPr>
        <p:spPr>
          <a:xfrm>
            <a:off x="5462024" y="4398257"/>
            <a:ext cx="1888766" cy="518857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B01197-1A32-0A47-A2D9-F1A08A30D443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462024" y="3585402"/>
            <a:ext cx="2656702" cy="413545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60FBE8-DC43-7D4C-BA29-0ABB2E5C00E0}"/>
              </a:ext>
            </a:extLst>
          </p:cNvPr>
          <p:cNvCxnSpPr>
            <a:cxnSpLocks/>
          </p:cNvCxnSpPr>
          <p:nvPr/>
        </p:nvCxnSpPr>
        <p:spPr>
          <a:xfrm>
            <a:off x="5451390" y="5164249"/>
            <a:ext cx="1068337" cy="35565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959074-9A33-A343-93B2-24154441045B}"/>
              </a:ext>
            </a:extLst>
          </p:cNvPr>
          <p:cNvCxnSpPr>
            <a:cxnSpLocks/>
          </p:cNvCxnSpPr>
          <p:nvPr/>
        </p:nvCxnSpPr>
        <p:spPr>
          <a:xfrm flipV="1">
            <a:off x="5486737" y="2210742"/>
            <a:ext cx="3134497" cy="620898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59AD2-33C4-8345-8BF0-4DB216CAF491}"/>
              </a:ext>
            </a:extLst>
          </p:cNvPr>
          <p:cNvCxnSpPr>
            <a:cxnSpLocks/>
          </p:cNvCxnSpPr>
          <p:nvPr/>
        </p:nvCxnSpPr>
        <p:spPr>
          <a:xfrm>
            <a:off x="5527329" y="5908385"/>
            <a:ext cx="1182036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D21CDA-61F2-D64B-B310-6E6CB8E8562E}"/>
              </a:ext>
            </a:extLst>
          </p:cNvPr>
          <p:cNvCxnSpPr>
            <a:cxnSpLocks/>
          </p:cNvCxnSpPr>
          <p:nvPr/>
        </p:nvCxnSpPr>
        <p:spPr>
          <a:xfrm>
            <a:off x="3814455" y="2107180"/>
            <a:ext cx="0" cy="414011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ED0C41-B3FA-0A44-8859-2599B1DD4B24}"/>
              </a:ext>
            </a:extLst>
          </p:cNvPr>
          <p:cNvSpPr txBox="1"/>
          <p:nvPr/>
        </p:nvSpPr>
        <p:spPr>
          <a:xfrm>
            <a:off x="5991801" y="117151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Unet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D232E-4F85-0E44-8F7F-8F896338FBC1}"/>
              </a:ext>
            </a:extLst>
          </p:cNvPr>
          <p:cNvSpPr txBox="1"/>
          <p:nvPr/>
        </p:nvSpPr>
        <p:spPr>
          <a:xfrm>
            <a:off x="601887" y="539348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Encoder Modularity Example</a:t>
            </a:r>
          </a:p>
        </p:txBody>
      </p:sp>
    </p:spTree>
    <p:extLst>
      <p:ext uri="{BB962C8B-B14F-4D97-AF65-F5344CB8AC3E}">
        <p14:creationId xmlns:p14="http://schemas.microsoft.com/office/powerpoint/2010/main" val="2897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1A6A1-1DDB-184E-B0A3-0AF70DDC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91" y="1267517"/>
            <a:ext cx="8040717" cy="43229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0F366-BF97-1547-923D-F20CCA600BAA}"/>
              </a:ext>
            </a:extLst>
          </p:cNvPr>
          <p:cNvSpPr txBox="1"/>
          <p:nvPr/>
        </p:nvSpPr>
        <p:spPr>
          <a:xfrm>
            <a:off x="601887" y="539348"/>
            <a:ext cx="610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FCN (Fully Convolutional Network)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97624-8D72-E544-B2A0-7A6DCAB8970C}"/>
              </a:ext>
            </a:extLst>
          </p:cNvPr>
          <p:cNvSpPr/>
          <p:nvPr/>
        </p:nvSpPr>
        <p:spPr>
          <a:xfrm>
            <a:off x="815896" y="584215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/pdf/1605.06211v1.pdf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EBDF-5ABF-1746-A1EA-364A2D7051D8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Early segmentation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CNN’s throughout </a:t>
            </a:r>
          </a:p>
        </p:txBody>
      </p:sp>
    </p:spTree>
    <p:extLst>
      <p:ext uri="{BB962C8B-B14F-4D97-AF65-F5344CB8AC3E}">
        <p14:creationId xmlns:p14="http://schemas.microsoft.com/office/powerpoint/2010/main" val="3497891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1F2B6-CEE1-A04F-9279-24598A65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15" y="711425"/>
            <a:ext cx="7887430" cy="5127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95D61-149E-A642-A728-08672565B108}"/>
              </a:ext>
            </a:extLst>
          </p:cNvPr>
          <p:cNvSpPr/>
          <p:nvPr/>
        </p:nvSpPr>
        <p:spPr>
          <a:xfrm>
            <a:off x="656112" y="583879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4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400" dirty="0">
                <a:solidFill>
                  <a:schemeClr val="bg2"/>
                </a:solidFill>
                <a:hlinkClick r:id="rId3"/>
              </a:rPr>
              <a:t>/pdf/1505.04597.pdf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D4B68-60CC-9C47-AA6F-7717AE3E1B10}"/>
              </a:ext>
            </a:extLst>
          </p:cNvPr>
          <p:cNvSpPr txBox="1"/>
          <p:nvPr/>
        </p:nvSpPr>
        <p:spPr>
          <a:xfrm>
            <a:off x="601887" y="539348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UNet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20FC7-D816-2A43-A0E5-BAF0C3834059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Uses skip connections to maintain detail in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Used in medical imaging where detail is important</a:t>
            </a:r>
          </a:p>
        </p:txBody>
      </p:sp>
    </p:spTree>
    <p:extLst>
      <p:ext uri="{BB962C8B-B14F-4D97-AF65-F5344CB8AC3E}">
        <p14:creationId xmlns:p14="http://schemas.microsoft.com/office/powerpoint/2010/main" val="147951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43EBD-BA2B-284A-8E95-FF4BB6E3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29" y="3708230"/>
            <a:ext cx="4710401" cy="21616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859029" y="5862858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3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/pdf/1703.06870.pdf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Iteration of R-CNN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Adds segmentation to previous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Includes bounding boxes and instance 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C9063-B6BB-534E-AB2E-2167E184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951" y="879816"/>
            <a:ext cx="8244479" cy="2736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7DDF8-9DEB-7941-9F40-5AD08B981154}"/>
              </a:ext>
            </a:extLst>
          </p:cNvPr>
          <p:cNvSpPr/>
          <p:nvPr/>
        </p:nvSpPr>
        <p:spPr>
          <a:xfrm>
            <a:off x="3394538" y="3269816"/>
            <a:ext cx="7480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medium.com</a:t>
            </a:r>
            <a:r>
              <a:rPr lang="en-US" sz="1100" dirty="0">
                <a:hlinkClick r:id="rId5"/>
              </a:rPr>
              <a:t>/@</a:t>
            </a:r>
            <a:r>
              <a:rPr lang="en-US" sz="1100" dirty="0" err="1">
                <a:hlinkClick r:id="rId5"/>
              </a:rPr>
              <a:t>jonathan_hui</a:t>
            </a:r>
            <a:r>
              <a:rPr lang="en-US" sz="1100" dirty="0">
                <a:hlinkClick r:id="rId5"/>
              </a:rPr>
              <a:t>/image-segmentation-with-mask-r-cnn-ebe6d793272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4787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F4AF66-2D10-0449-BCFD-D54DB245BDCA}"/>
              </a:ext>
            </a:extLst>
          </p:cNvPr>
          <p:cNvSpPr/>
          <p:nvPr/>
        </p:nvSpPr>
        <p:spPr>
          <a:xfrm>
            <a:off x="607473" y="5822164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hlinkClick r:id="rId2"/>
              </a:rPr>
              <a:t>arxiv.org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/pdf/1612.01105.pdf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5E546-AF4C-164C-A1FD-810EEF371EF2}"/>
              </a:ext>
            </a:extLst>
          </p:cNvPr>
          <p:cNvSpPr txBox="1"/>
          <p:nvPr/>
        </p:nvSpPr>
        <p:spPr>
          <a:xfrm>
            <a:off x="601887" y="539348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/>
                </a:solidFill>
              </a:rPr>
              <a:t>PSPNet</a:t>
            </a:r>
            <a:r>
              <a:rPr lang="en-US" sz="2800" b="1" dirty="0">
                <a:solidFill>
                  <a:schemeClr val="bg2"/>
                </a:solidFill>
              </a:rPr>
              <a:t> (Pyramid Scene Parsing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C154C-B148-F644-B612-5CBF1B0F5FEE}"/>
              </a:ext>
            </a:extLst>
          </p:cNvPr>
          <p:cNvSpPr txBox="1"/>
          <p:nvPr/>
        </p:nvSpPr>
        <p:spPr>
          <a:xfrm>
            <a:off x="680936" y="1267517"/>
            <a:ext cx="2597285" cy="432296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274320" bIns="274320" rtlCol="0">
            <a:no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Detects objects of varying size using Pyramid of convolutions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Classifies based on overall image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D0694-10A6-A44F-B1F4-E99208E5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53" y="1267517"/>
            <a:ext cx="8028837" cy="2271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A387-D991-5144-9E71-95EDDB472772}"/>
              </a:ext>
            </a:extLst>
          </p:cNvPr>
          <p:cNvSpPr/>
          <p:nvPr/>
        </p:nvSpPr>
        <p:spPr>
          <a:xfrm>
            <a:off x="3690026" y="3815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NimbusRomNo9L"/>
              </a:rPr>
              <a:t>A single </a:t>
            </a:r>
            <a:r>
              <a:rPr lang="en-US" i="1" dirty="0" err="1">
                <a:latin typeface="NimbusRomNo9L"/>
              </a:rPr>
              <a:t>PSPNet</a:t>
            </a:r>
            <a:r>
              <a:rPr lang="en-US" i="1" dirty="0">
                <a:latin typeface="NimbusRomNo9L"/>
              </a:rPr>
              <a:t> yields the new record of </a:t>
            </a:r>
            <a:r>
              <a:rPr lang="en-US" i="1" dirty="0" err="1">
                <a:latin typeface="NimbusRomNo9L"/>
              </a:rPr>
              <a:t>mIoU</a:t>
            </a:r>
            <a:r>
              <a:rPr lang="en-US" i="1" dirty="0">
                <a:latin typeface="NimbusRomNo9L"/>
              </a:rPr>
              <a:t> accuracy 85.4% on PASCAL VOC 2012 and accuracy 80.2% on Cityscapes.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E4225-27EC-FF42-BE18-A9CE8B18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3" y="1506310"/>
            <a:ext cx="8574593" cy="3704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BFEE8-1CF3-8E4F-AD2A-5F0413ADC39D}"/>
              </a:ext>
            </a:extLst>
          </p:cNvPr>
          <p:cNvSpPr txBox="1"/>
          <p:nvPr/>
        </p:nvSpPr>
        <p:spPr>
          <a:xfrm>
            <a:off x="601887" y="539348"/>
            <a:ext cx="5793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Segmentation and Classification</a:t>
            </a:r>
          </a:p>
          <a:p>
            <a:r>
              <a:rPr lang="en-US" sz="2000" dirty="0">
                <a:solidFill>
                  <a:schemeClr val="bg2"/>
                </a:solidFill>
              </a:rPr>
              <a:t>Alternative segmentation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6C39-7BD7-B245-ABED-12B0F8E6B080}"/>
              </a:ext>
            </a:extLst>
          </p:cNvPr>
          <p:cNvSpPr txBox="1"/>
          <p:nvPr/>
        </p:nvSpPr>
        <p:spPr>
          <a:xfrm>
            <a:off x="1808703" y="5320472"/>
            <a:ext cx="8574593" cy="86039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Different architectures produce different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desired output will drive the selected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904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AC1D13-A22E-634A-B3F4-C04A8B33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33352"/>
              </p:ext>
            </p:extLst>
          </p:nvPr>
        </p:nvGraphicFramePr>
        <p:xfrm>
          <a:off x="601888" y="1401771"/>
          <a:ext cx="10546277" cy="4443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082">
                  <a:extLst>
                    <a:ext uri="{9D8B030D-6E8A-4147-A177-3AD203B41FA5}">
                      <a16:colId xmlns:a16="http://schemas.microsoft.com/office/drawing/2014/main" val="4116857460"/>
                    </a:ext>
                  </a:extLst>
                </a:gridCol>
                <a:gridCol w="4209696">
                  <a:extLst>
                    <a:ext uri="{9D8B030D-6E8A-4147-A177-3AD203B41FA5}">
                      <a16:colId xmlns:a16="http://schemas.microsoft.com/office/drawing/2014/main" val="1351354204"/>
                    </a:ext>
                  </a:extLst>
                </a:gridCol>
                <a:gridCol w="1285195">
                  <a:extLst>
                    <a:ext uri="{9D8B030D-6E8A-4147-A177-3AD203B41FA5}">
                      <a16:colId xmlns:a16="http://schemas.microsoft.com/office/drawing/2014/main" val="918498030"/>
                    </a:ext>
                  </a:extLst>
                </a:gridCol>
                <a:gridCol w="1245071">
                  <a:extLst>
                    <a:ext uri="{9D8B030D-6E8A-4147-A177-3AD203B41FA5}">
                      <a16:colId xmlns:a16="http://schemas.microsoft.com/office/drawing/2014/main" val="1294293676"/>
                    </a:ext>
                  </a:extLst>
                </a:gridCol>
                <a:gridCol w="1285233">
                  <a:extLst>
                    <a:ext uri="{9D8B030D-6E8A-4147-A177-3AD203B41FA5}">
                      <a16:colId xmlns:a16="http://schemas.microsoft.com/office/drawing/2014/main" val="3320493950"/>
                    </a:ext>
                  </a:extLst>
                </a:gridCol>
              </a:tblGrid>
              <a:tr h="102827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3172589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DeepMask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segmentation architecture (9/2015)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2446247"/>
                  </a:ext>
                </a:extLst>
              </a:tr>
              <a:tr h="3416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SharpMask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Refinement of </a:t>
                      </a:r>
                      <a:r>
                        <a:rPr lang="en-US" dirty="0" err="1"/>
                        <a:t>DeepMask</a:t>
                      </a:r>
                      <a:r>
                        <a:rPr lang="en-US" dirty="0"/>
                        <a:t> (7/2016)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8050302"/>
                  </a:ext>
                </a:extLst>
              </a:tr>
              <a:tr h="406172">
                <a:tc>
                  <a:txBody>
                    <a:bodyPr/>
                    <a:lstStyle/>
                    <a:p>
                      <a:r>
                        <a:rPr lang="en-US" dirty="0"/>
                        <a:t>Faster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Evolution of R-CNN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277910"/>
                  </a:ext>
                </a:extLst>
              </a:tr>
              <a:tr h="652695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Mask R-CNN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Includes bounding boxes along with instance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4956051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r>
                        <a:rPr lang="en-US" dirty="0" err="1"/>
                        <a:t>Yolact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speeds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44035578"/>
                  </a:ext>
                </a:extLst>
              </a:tr>
              <a:tr h="4762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43933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F421B2-1AB3-7F4C-966B-5792C61D46DF}"/>
              </a:ext>
            </a:extLst>
          </p:cNvPr>
          <p:cNvSpPr txBox="1"/>
          <p:nvPr/>
        </p:nvSpPr>
        <p:spPr>
          <a:xfrm>
            <a:off x="601887" y="539348"/>
            <a:ext cx="4459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Selection of Architecture</a:t>
            </a:r>
          </a:p>
          <a:p>
            <a:r>
              <a:rPr lang="en-US" sz="2000" dirty="0">
                <a:solidFill>
                  <a:schemeClr val="bg2"/>
                </a:solidFill>
              </a:rPr>
              <a:t>Object Detection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A596-A869-1E4D-84A8-73BEBB67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7" y="1410072"/>
            <a:ext cx="1274710" cy="99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1C3C1D-B958-774A-8D7B-461E5BCD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45" y="1410072"/>
            <a:ext cx="1268609" cy="99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2529E-D9D1-AC40-8CF7-98D74123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54" y="1401771"/>
            <a:ext cx="1268608" cy="100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735B5-6278-0345-A789-EB327D9E7A2C}"/>
              </a:ext>
            </a:extLst>
          </p:cNvPr>
          <p:cNvSpPr txBox="1"/>
          <p:nvPr/>
        </p:nvSpPr>
        <p:spPr>
          <a:xfrm>
            <a:off x="7254428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Semantic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07664-FF9C-D74E-8DA7-DB75134F9C45}"/>
              </a:ext>
            </a:extLst>
          </p:cNvPr>
          <p:cNvSpPr txBox="1"/>
          <p:nvPr/>
        </p:nvSpPr>
        <p:spPr>
          <a:xfrm>
            <a:off x="8748019" y="886852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A8F-716B-D54D-8D7F-C418AABFCA29}"/>
              </a:ext>
            </a:extLst>
          </p:cNvPr>
          <p:cNvSpPr txBox="1"/>
          <p:nvPr/>
        </p:nvSpPr>
        <p:spPr>
          <a:xfrm>
            <a:off x="9873455" y="886852"/>
            <a:ext cx="139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Instance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5728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6001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Instance Segmentation- Evolution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3E811BB-2B6A-9542-ADC4-070547F22B2E}"/>
              </a:ext>
            </a:extLst>
          </p:cNvPr>
          <p:cNvSpPr/>
          <p:nvPr/>
        </p:nvSpPr>
        <p:spPr>
          <a:xfrm>
            <a:off x="820859" y="4760316"/>
            <a:ext cx="10423786" cy="87051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1F0E-D6AA-8542-A6B8-2881731F4246}"/>
              </a:ext>
            </a:extLst>
          </p:cNvPr>
          <p:cNvSpPr/>
          <p:nvPr/>
        </p:nvSpPr>
        <p:spPr>
          <a:xfrm>
            <a:off x="786311" y="6135521"/>
            <a:ext cx="8712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blog.athelas.com</a:t>
            </a:r>
            <a:r>
              <a:rPr lang="en-US" sz="1200" dirty="0">
                <a:hlinkClick r:id="rId2"/>
              </a:rPr>
              <a:t>/a-brief-history-of-cnns-in-image-segmentation-from-r-cnn-to-mask-r-cnn-34ea83205de4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CE367-7297-254E-8F83-597EDE76539F}"/>
              </a:ext>
            </a:extLst>
          </p:cNvPr>
          <p:cNvSpPr txBox="1"/>
          <p:nvPr/>
        </p:nvSpPr>
        <p:spPr>
          <a:xfrm>
            <a:off x="1940287" y="1860483"/>
            <a:ext cx="26692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Single network for features, classification and bounding boxes</a:t>
            </a:r>
          </a:p>
          <a:p>
            <a:r>
              <a:rPr lang="en-US" sz="1000" dirty="0">
                <a:hlinkClick r:id="rId3"/>
              </a:rPr>
              <a:t>https://arxiv.org/pdf/1504.08083.pdf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9EB7E-A1D9-7344-A92F-D70110BD1A25}"/>
              </a:ext>
            </a:extLst>
          </p:cNvPr>
          <p:cNvSpPr txBox="1"/>
          <p:nvPr/>
        </p:nvSpPr>
        <p:spPr>
          <a:xfrm>
            <a:off x="601887" y="3428855"/>
            <a:ext cx="23998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Introduced concept of region proposals</a:t>
            </a:r>
          </a:p>
          <a:p>
            <a:r>
              <a:rPr lang="en-US" sz="1000" dirty="0">
                <a:hlinkClick r:id="rId4"/>
              </a:rPr>
              <a:t>https://arxiv.org/pdf/1311.2524.pdf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0BE77-02FD-4D4B-BC5B-3C747AF45224}"/>
              </a:ext>
            </a:extLst>
          </p:cNvPr>
          <p:cNvSpPr txBox="1"/>
          <p:nvPr/>
        </p:nvSpPr>
        <p:spPr>
          <a:xfrm>
            <a:off x="4126073" y="3200350"/>
            <a:ext cx="2532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Added Region Proposal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5"/>
              </a:rPr>
              <a:t>https://arxiv.org/pdf/1506.01497.pdf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2E745-1DAB-3A41-A5E1-F2D263CF053C}"/>
              </a:ext>
            </a:extLst>
          </p:cNvPr>
          <p:cNvSpPr txBox="1"/>
          <p:nvPr/>
        </p:nvSpPr>
        <p:spPr>
          <a:xfrm>
            <a:off x="6704552" y="1334544"/>
            <a:ext cx="35865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Mask R-CNN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Adds 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outputs: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Bounding Box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Instance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(near real-time 5fps)</a:t>
            </a:r>
          </a:p>
          <a:p>
            <a:r>
              <a:rPr lang="en-US" sz="1000" dirty="0">
                <a:hlinkClick r:id="rId6"/>
              </a:rPr>
              <a:t>https://arxiv.org/pdf/1703.06870.pdf</a:t>
            </a:r>
            <a:endParaRPr lang="en-US" sz="1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AD646D-2BA6-A54C-9D1E-ADCED3424217}"/>
              </a:ext>
            </a:extLst>
          </p:cNvPr>
          <p:cNvCxnSpPr>
            <a:cxnSpLocks/>
          </p:cNvCxnSpPr>
          <p:nvPr/>
        </p:nvCxnSpPr>
        <p:spPr>
          <a:xfrm flipV="1">
            <a:off x="2255453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B860E-8DB1-2647-B7F3-1880C2DDE92C}"/>
              </a:ext>
            </a:extLst>
          </p:cNvPr>
          <p:cNvSpPr txBox="1"/>
          <p:nvPr/>
        </p:nvSpPr>
        <p:spPr>
          <a:xfrm>
            <a:off x="8935272" y="3452937"/>
            <a:ext cx="26001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YOLACT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Real-time segmentation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(real-time 30fps)</a:t>
            </a:r>
          </a:p>
          <a:p>
            <a:r>
              <a:rPr lang="en-US" sz="1000" dirty="0">
                <a:hlinkClick r:id="rId7"/>
              </a:rPr>
              <a:t>https://arxiv.org/pdf/1904.02689.pdf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F6C82-F686-7E43-B4BF-DE85521705BD}"/>
              </a:ext>
            </a:extLst>
          </p:cNvPr>
          <p:cNvSpPr/>
          <p:nvPr/>
        </p:nvSpPr>
        <p:spPr>
          <a:xfrm>
            <a:off x="924770" y="5029475"/>
            <a:ext cx="1648474" cy="328813"/>
          </a:xfrm>
          <a:prstGeom prst="rect">
            <a:avLst/>
          </a:prstGeom>
          <a:solidFill>
            <a:srgbClr val="FFD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97B8D-2355-C74B-9B84-E1AF39150326}"/>
              </a:ext>
            </a:extLst>
          </p:cNvPr>
          <p:cNvSpPr/>
          <p:nvPr/>
        </p:nvSpPr>
        <p:spPr>
          <a:xfrm>
            <a:off x="2566497" y="5029475"/>
            <a:ext cx="1648474" cy="328813"/>
          </a:xfrm>
          <a:prstGeom prst="rect">
            <a:avLst/>
          </a:prstGeom>
          <a:solidFill>
            <a:srgbClr val="74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74CC1-9DCF-2644-9F9C-E1B10681843E}"/>
              </a:ext>
            </a:extLst>
          </p:cNvPr>
          <p:cNvSpPr/>
          <p:nvPr/>
        </p:nvSpPr>
        <p:spPr>
          <a:xfrm>
            <a:off x="4208224" y="5029475"/>
            <a:ext cx="1648474" cy="328813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8706F-1D2E-E740-B9E4-240873A715CC}"/>
              </a:ext>
            </a:extLst>
          </p:cNvPr>
          <p:cNvSpPr/>
          <p:nvPr/>
        </p:nvSpPr>
        <p:spPr>
          <a:xfrm>
            <a:off x="5849951" y="5029475"/>
            <a:ext cx="1648474" cy="3288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B4465A-CABA-8640-A173-DD3B039B4E71}"/>
              </a:ext>
            </a:extLst>
          </p:cNvPr>
          <p:cNvSpPr/>
          <p:nvPr/>
        </p:nvSpPr>
        <p:spPr>
          <a:xfrm>
            <a:off x="7491678" y="5029475"/>
            <a:ext cx="1648474" cy="3288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400A6D-D431-3645-8DC1-436A022B5DF2}"/>
              </a:ext>
            </a:extLst>
          </p:cNvPr>
          <p:cNvCxnSpPr>
            <a:cxnSpLocks/>
          </p:cNvCxnSpPr>
          <p:nvPr/>
        </p:nvCxnSpPr>
        <p:spPr>
          <a:xfrm flipV="1">
            <a:off x="7655510" y="3325610"/>
            <a:ext cx="0" cy="15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AC3204-DF96-9042-B803-5C4BCC53D64D}"/>
              </a:ext>
            </a:extLst>
          </p:cNvPr>
          <p:cNvSpPr/>
          <p:nvPr/>
        </p:nvSpPr>
        <p:spPr>
          <a:xfrm>
            <a:off x="9133405" y="5030104"/>
            <a:ext cx="1648474" cy="3288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AB7BA5D-2C9C-7046-9540-46E141BE40E8}"/>
              </a:ext>
            </a:extLst>
          </p:cNvPr>
          <p:cNvCxnSpPr>
            <a:cxnSpLocks/>
          </p:cNvCxnSpPr>
          <p:nvPr/>
        </p:nvCxnSpPr>
        <p:spPr>
          <a:xfrm flipV="1">
            <a:off x="3821206" y="3142269"/>
            <a:ext cx="0" cy="171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AFC937-54B8-CD4B-A430-1C0696B2C1C3}"/>
              </a:ext>
            </a:extLst>
          </p:cNvPr>
          <p:cNvCxnSpPr>
            <a:cxnSpLocks/>
          </p:cNvCxnSpPr>
          <p:nvPr/>
        </p:nvCxnSpPr>
        <p:spPr>
          <a:xfrm flipV="1">
            <a:off x="4311060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AC3563-DC99-4A44-A0CD-A60CA5DF418F}"/>
              </a:ext>
            </a:extLst>
          </p:cNvPr>
          <p:cNvCxnSpPr>
            <a:cxnSpLocks/>
          </p:cNvCxnSpPr>
          <p:nvPr/>
        </p:nvCxnSpPr>
        <p:spPr>
          <a:xfrm flipV="1">
            <a:off x="10409099" y="4478176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FFB97D-1E43-C542-AD96-7AAE4B6E7B24}"/>
              </a:ext>
            </a:extLst>
          </p:cNvPr>
          <p:cNvSpPr txBox="1"/>
          <p:nvPr/>
        </p:nvSpPr>
        <p:spPr>
          <a:xfrm>
            <a:off x="1312938" y="5614840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1"/>
                </a:solidFill>
              </a:rPr>
              <a:t>DeepMask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8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8"/>
              </a:rPr>
              <a:t>/pdf/1506.06204.pdf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81615-3052-104C-B25B-B8AE703C47DE}"/>
              </a:ext>
            </a:extLst>
          </p:cNvPr>
          <p:cNvSpPr txBox="1"/>
          <p:nvPr/>
        </p:nvSpPr>
        <p:spPr>
          <a:xfrm>
            <a:off x="5122444" y="5614839"/>
            <a:ext cx="25330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SharpMask</a:t>
            </a:r>
            <a:r>
              <a:rPr lang="en-US" sz="1400" b="1" dirty="0">
                <a:solidFill>
                  <a:schemeClr val="bg1"/>
                </a:solidFill>
              </a:rPr>
              <a:t> (.8FPS)</a:t>
            </a:r>
          </a:p>
          <a:p>
            <a:r>
              <a:rPr lang="en-US" sz="1050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hlinkClick r:id="rId9"/>
              </a:rPr>
              <a:t>arxiv.org</a:t>
            </a:r>
            <a:r>
              <a:rPr lang="en-US" sz="1050" dirty="0">
                <a:solidFill>
                  <a:schemeClr val="bg1"/>
                </a:solidFill>
                <a:hlinkClick r:id="rId9"/>
              </a:rPr>
              <a:t>/pdf/1603.08695.pdf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9D8F9F-59E7-424C-95C1-9BA64C0DF2BA}"/>
              </a:ext>
            </a:extLst>
          </p:cNvPr>
          <p:cNvCxnSpPr>
            <a:cxnSpLocks/>
          </p:cNvCxnSpPr>
          <p:nvPr/>
        </p:nvCxnSpPr>
        <p:spPr>
          <a:xfrm flipV="1">
            <a:off x="3821206" y="5512244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AE65C7-84F7-3C4D-8966-4D912E8396A9}"/>
              </a:ext>
            </a:extLst>
          </p:cNvPr>
          <p:cNvCxnSpPr>
            <a:cxnSpLocks/>
          </p:cNvCxnSpPr>
          <p:nvPr/>
        </p:nvCxnSpPr>
        <p:spPr>
          <a:xfrm flipV="1">
            <a:off x="5142681" y="5499263"/>
            <a:ext cx="0" cy="37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8587E2-C7E1-DA45-9430-1015E8F23362}"/>
              </a:ext>
            </a:extLst>
          </p:cNvPr>
          <p:cNvSpPr/>
          <p:nvPr/>
        </p:nvSpPr>
        <p:spPr>
          <a:xfrm>
            <a:off x="529395" y="1482291"/>
            <a:ext cx="6129624" cy="3108960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FD45B-5FAA-E146-8227-EA9E65C28529}"/>
              </a:ext>
            </a:extLst>
          </p:cNvPr>
          <p:cNvSpPr txBox="1"/>
          <p:nvPr/>
        </p:nvSpPr>
        <p:spPr>
          <a:xfrm>
            <a:off x="529395" y="1532162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Object Detection Frameworks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DEC401-F29C-0C43-950F-FB84975D5F20}"/>
              </a:ext>
            </a:extLst>
          </p:cNvPr>
          <p:cNvCxnSpPr/>
          <p:nvPr/>
        </p:nvCxnSpPr>
        <p:spPr>
          <a:xfrm flipV="1">
            <a:off x="1155032" y="2646947"/>
            <a:ext cx="785255" cy="49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3C945A-B95E-0049-AA0D-BDC472990B43}"/>
              </a:ext>
            </a:extLst>
          </p:cNvPr>
          <p:cNvCxnSpPr>
            <a:cxnSpLocks/>
          </p:cNvCxnSpPr>
          <p:nvPr/>
        </p:nvCxnSpPr>
        <p:spPr>
          <a:xfrm>
            <a:off x="4357426" y="2588982"/>
            <a:ext cx="675035" cy="553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E66E4C-17A7-364B-8B6A-BCD8AA17AD4B}"/>
              </a:ext>
            </a:extLst>
          </p:cNvPr>
          <p:cNvCxnSpPr>
            <a:cxnSpLocks/>
          </p:cNvCxnSpPr>
          <p:nvPr/>
        </p:nvCxnSpPr>
        <p:spPr>
          <a:xfrm flipV="1">
            <a:off x="5722794" y="2476036"/>
            <a:ext cx="827372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8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 Closer Look at Mask R-CNN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691401-A5D4-7D43-BADF-3CF8499AAE67}"/>
              </a:ext>
            </a:extLst>
          </p:cNvPr>
          <p:cNvSpPr txBox="1"/>
          <p:nvPr/>
        </p:nvSpPr>
        <p:spPr>
          <a:xfrm>
            <a:off x="601887" y="5197587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Faster R-CNN</a:t>
            </a:r>
          </a:p>
          <a:p>
            <a:r>
              <a:rPr lang="en-US" dirty="0">
                <a:solidFill>
                  <a:schemeClr val="bg1"/>
                </a:solidFill>
              </a:rPr>
              <a:t>- Outputs classification with bounding boxes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B9E0E-F117-A340-8196-1427DB6132E1}"/>
              </a:ext>
            </a:extLst>
          </p:cNvPr>
          <p:cNvSpPr txBox="1"/>
          <p:nvPr/>
        </p:nvSpPr>
        <p:spPr>
          <a:xfrm>
            <a:off x="7589115" y="5197587"/>
            <a:ext cx="3754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Mask R-CNN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Adds segmentation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Introduces Regions of Interest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B0E2F-C8DF-864E-A07B-A44752DFE714}"/>
              </a:ext>
            </a:extLst>
          </p:cNvPr>
          <p:cNvGrpSpPr/>
          <p:nvPr/>
        </p:nvGrpSpPr>
        <p:grpSpPr>
          <a:xfrm>
            <a:off x="601887" y="1490060"/>
            <a:ext cx="10746298" cy="3722381"/>
            <a:chOff x="601887" y="1490060"/>
            <a:chExt cx="10746298" cy="3722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4071F-C979-1B48-B45C-0B504B8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29E47-462C-7442-B3E3-B11FF983D87C}"/>
                </a:ext>
              </a:extLst>
            </p:cNvPr>
            <p:cNvSpPr txBox="1"/>
            <p:nvPr/>
          </p:nvSpPr>
          <p:spPr>
            <a:xfrm>
              <a:off x="790832" y="1585788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E32944-1D72-7C4B-8AD9-C3FB30A44EE8}"/>
                </a:ext>
              </a:extLst>
            </p:cNvPr>
            <p:cNvSpPr txBox="1"/>
            <p:nvPr/>
          </p:nvSpPr>
          <p:spPr>
            <a:xfrm>
              <a:off x="9651575" y="4935442"/>
              <a:ext cx="1413849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FF4AE-CFCD-4245-97A3-0DA339C0E081}"/>
                </a:ext>
              </a:extLst>
            </p:cNvPr>
            <p:cNvSpPr txBox="1"/>
            <p:nvPr/>
          </p:nvSpPr>
          <p:spPr>
            <a:xfrm>
              <a:off x="9468610" y="2223100"/>
              <a:ext cx="18229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260BE8-D954-1245-B23A-EA1A541E4BF6}"/>
                </a:ext>
              </a:extLst>
            </p:cNvPr>
            <p:cNvSpPr txBox="1"/>
            <p:nvPr/>
          </p:nvSpPr>
          <p:spPr>
            <a:xfrm>
              <a:off x="9611734" y="3730081"/>
              <a:ext cx="16017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75730B-2CDA-704E-84A7-65B7734104C2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1CA1C7-24FA-4C4F-AE70-62419792504D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E03C4F-4405-D14E-9729-2226AF782270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7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B38DCE-45E6-C54A-98F2-2E167894E446}"/>
              </a:ext>
            </a:extLst>
          </p:cNvPr>
          <p:cNvGrpSpPr/>
          <p:nvPr/>
        </p:nvGrpSpPr>
        <p:grpSpPr>
          <a:xfrm>
            <a:off x="568857" y="1161491"/>
            <a:ext cx="8207401" cy="2829791"/>
            <a:chOff x="601887" y="1490060"/>
            <a:chExt cx="10755683" cy="37084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EA9037-0103-1046-8D38-40DC58FA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87" y="1490060"/>
              <a:ext cx="10731500" cy="3708400"/>
            </a:xfrm>
            <a:prstGeom prst="rect">
              <a:avLst/>
            </a:prstGeom>
            <a:noFill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41C613-F65B-3249-AA17-CB9741C790C1}"/>
                </a:ext>
              </a:extLst>
            </p:cNvPr>
            <p:cNvSpPr txBox="1"/>
            <p:nvPr/>
          </p:nvSpPr>
          <p:spPr>
            <a:xfrm>
              <a:off x="790832" y="1585788"/>
              <a:ext cx="1527639" cy="36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Faster R-CNN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4AFDE3-4F22-1844-8150-5530501031F0}"/>
                </a:ext>
              </a:extLst>
            </p:cNvPr>
            <p:cNvSpPr txBox="1"/>
            <p:nvPr/>
          </p:nvSpPr>
          <p:spPr>
            <a:xfrm>
              <a:off x="9651575" y="4935442"/>
              <a:ext cx="1233119" cy="24200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Mask R-CNN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E61202-9AC2-2D42-88D4-433FFDAF6FCA}"/>
                </a:ext>
              </a:extLst>
            </p:cNvPr>
            <p:cNvSpPr txBox="1"/>
            <p:nvPr/>
          </p:nvSpPr>
          <p:spPr>
            <a:xfrm>
              <a:off x="9468610" y="2223100"/>
              <a:ext cx="1888960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Object Detection Branch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F03D85-3B8B-6144-AE5E-0CB06EBFE4A9}"/>
                </a:ext>
              </a:extLst>
            </p:cNvPr>
            <p:cNvSpPr txBox="1"/>
            <p:nvPr/>
          </p:nvSpPr>
          <p:spPr>
            <a:xfrm>
              <a:off x="9611735" y="3730081"/>
              <a:ext cx="1664185" cy="282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2">
                      <a:lumMod val="25000"/>
                    </a:schemeClr>
                  </a:solidFill>
                </a:rPr>
                <a:t>Segmentation Branch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DE82BC-4C32-754D-B100-1A158BE9A4AC}"/>
                </a:ext>
              </a:extLst>
            </p:cNvPr>
            <p:cNvSpPr/>
            <p:nvPr/>
          </p:nvSpPr>
          <p:spPr>
            <a:xfrm>
              <a:off x="9413501" y="2477016"/>
              <a:ext cx="1839951" cy="120996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1982E26-FB64-EE46-9D40-A27FCFB5E96E}"/>
                </a:ext>
              </a:extLst>
            </p:cNvPr>
            <p:cNvSpPr/>
            <p:nvPr/>
          </p:nvSpPr>
          <p:spPr>
            <a:xfrm>
              <a:off x="7969718" y="2242686"/>
              <a:ext cx="3378467" cy="2954956"/>
            </a:xfrm>
            <a:custGeom>
              <a:avLst/>
              <a:gdLst>
                <a:gd name="connsiteX0" fmla="*/ 3359217 w 3378467"/>
                <a:gd name="connsiteY0" fmla="*/ 2945331 h 2954956"/>
                <a:gd name="connsiteX1" fmla="*/ 0 w 3378467"/>
                <a:gd name="connsiteY1" fmla="*/ 2945331 h 2954956"/>
                <a:gd name="connsiteX2" fmla="*/ 0 w 3378467"/>
                <a:gd name="connsiteY2" fmla="*/ 0 h 2954956"/>
                <a:gd name="connsiteX3" fmla="*/ 1395663 w 3378467"/>
                <a:gd name="connsiteY3" fmla="*/ 0 h 2954956"/>
                <a:gd name="connsiteX4" fmla="*/ 1395663 w 3378467"/>
                <a:gd name="connsiteY4" fmla="*/ 1530417 h 2954956"/>
                <a:gd name="connsiteX5" fmla="*/ 1607419 w 3378467"/>
                <a:gd name="connsiteY5" fmla="*/ 1530417 h 2954956"/>
                <a:gd name="connsiteX6" fmla="*/ 3378467 w 3378467"/>
                <a:gd name="connsiteY6" fmla="*/ 1530417 h 2954956"/>
                <a:gd name="connsiteX7" fmla="*/ 3378467 w 3378467"/>
                <a:gd name="connsiteY7" fmla="*/ 2954956 h 295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467" h="2954956">
                  <a:moveTo>
                    <a:pt x="3359217" y="2945331"/>
                  </a:moveTo>
                  <a:lnTo>
                    <a:pt x="0" y="2945331"/>
                  </a:lnTo>
                  <a:lnTo>
                    <a:pt x="0" y="0"/>
                  </a:lnTo>
                  <a:lnTo>
                    <a:pt x="1395663" y="0"/>
                  </a:lnTo>
                  <a:lnTo>
                    <a:pt x="1395663" y="1530417"/>
                  </a:lnTo>
                  <a:lnTo>
                    <a:pt x="1607419" y="1530417"/>
                  </a:lnTo>
                  <a:lnTo>
                    <a:pt x="3378467" y="1530417"/>
                  </a:lnTo>
                  <a:lnTo>
                    <a:pt x="3378467" y="295495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3C3EDF-0B48-CF43-9F3B-68FDD9C2FD12}"/>
                </a:ext>
              </a:extLst>
            </p:cNvPr>
            <p:cNvSpPr/>
            <p:nvPr/>
          </p:nvSpPr>
          <p:spPr>
            <a:xfrm>
              <a:off x="606392" y="1491916"/>
              <a:ext cx="10732168" cy="3705726"/>
            </a:xfrm>
            <a:custGeom>
              <a:avLst/>
              <a:gdLst>
                <a:gd name="connsiteX0" fmla="*/ 0 w 10732168"/>
                <a:gd name="connsiteY0" fmla="*/ 0 h 3705726"/>
                <a:gd name="connsiteX1" fmla="*/ 10732168 w 10732168"/>
                <a:gd name="connsiteY1" fmla="*/ 0 h 3705726"/>
                <a:gd name="connsiteX2" fmla="*/ 10732168 w 10732168"/>
                <a:gd name="connsiteY2" fmla="*/ 2261937 h 3705726"/>
                <a:gd name="connsiteX3" fmla="*/ 8807115 w 10732168"/>
                <a:gd name="connsiteY3" fmla="*/ 2261937 h 3705726"/>
                <a:gd name="connsiteX4" fmla="*/ 8807115 w 10732168"/>
                <a:gd name="connsiteY4" fmla="*/ 702644 h 3705726"/>
                <a:gd name="connsiteX5" fmla="*/ 7324825 w 10732168"/>
                <a:gd name="connsiteY5" fmla="*/ 702644 h 3705726"/>
                <a:gd name="connsiteX6" fmla="*/ 7324825 w 10732168"/>
                <a:gd name="connsiteY6" fmla="*/ 3705726 h 3705726"/>
                <a:gd name="connsiteX7" fmla="*/ 9625 w 10732168"/>
                <a:gd name="connsiteY7" fmla="*/ 3705726 h 3705726"/>
                <a:gd name="connsiteX8" fmla="*/ 0 w 10732168"/>
                <a:gd name="connsiteY8" fmla="*/ 0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32168" h="3705726">
                  <a:moveTo>
                    <a:pt x="0" y="0"/>
                  </a:moveTo>
                  <a:lnTo>
                    <a:pt x="10732168" y="0"/>
                  </a:lnTo>
                  <a:lnTo>
                    <a:pt x="10732168" y="2261937"/>
                  </a:lnTo>
                  <a:lnTo>
                    <a:pt x="8807115" y="2261937"/>
                  </a:lnTo>
                  <a:lnTo>
                    <a:pt x="8807115" y="702644"/>
                  </a:lnTo>
                  <a:lnTo>
                    <a:pt x="7324825" y="702644"/>
                  </a:lnTo>
                  <a:lnTo>
                    <a:pt x="7324825" y="3705726"/>
                  </a:lnTo>
                  <a:lnTo>
                    <a:pt x="9625" y="3705726"/>
                  </a:lnTo>
                  <a:cubicBezTo>
                    <a:pt x="6417" y="2470484"/>
                    <a:pt x="3208" y="1235242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F0CC7-6F81-7F4F-B004-206F6895E467}"/>
              </a:ext>
            </a:extLst>
          </p:cNvPr>
          <p:cNvSpPr txBox="1"/>
          <p:nvPr/>
        </p:nvSpPr>
        <p:spPr>
          <a:xfrm>
            <a:off x="601887" y="539348"/>
            <a:ext cx="987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Mask R-CNN – Backbone/Encoder (convolutional base)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DEB29-73B6-C743-97BA-A42F2DE6DB6E}"/>
              </a:ext>
            </a:extLst>
          </p:cNvPr>
          <p:cNvSpPr txBox="1"/>
          <p:nvPr/>
        </p:nvSpPr>
        <p:spPr>
          <a:xfrm>
            <a:off x="601887" y="4313637"/>
            <a:ext cx="79560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Backbone/Encoder: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Captures shape information and drops fine-details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Pyramid-like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Skip Connections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D54835-C889-254D-A9D1-A34DC551E541}"/>
              </a:ext>
            </a:extLst>
          </p:cNvPr>
          <p:cNvSpPr/>
          <p:nvPr/>
        </p:nvSpPr>
        <p:spPr>
          <a:xfrm>
            <a:off x="9100210" y="4895326"/>
            <a:ext cx="2289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FashionDataSet</a:t>
            </a:r>
            <a:r>
              <a:rPr lang="en-US" sz="1400" i="1" dirty="0">
                <a:solidFill>
                  <a:schemeClr val="bg1"/>
                </a:solidFill>
              </a:rPr>
              <a:t> uses ResNet50 as backbone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1CA53-CD46-8F43-89BE-200DC6177F5F}"/>
              </a:ext>
            </a:extLst>
          </p:cNvPr>
          <p:cNvSpPr txBox="1"/>
          <p:nvPr/>
        </p:nvSpPr>
        <p:spPr>
          <a:xfrm>
            <a:off x="8789708" y="2340560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Network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Pyramid Structure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BB21DE-49B5-7147-9C92-7F4643427DE6}"/>
              </a:ext>
            </a:extLst>
          </p:cNvPr>
          <p:cNvCxnSpPr>
            <a:cxnSpLocks/>
          </p:cNvCxnSpPr>
          <p:nvPr/>
        </p:nvCxnSpPr>
        <p:spPr>
          <a:xfrm flipH="1" flipV="1">
            <a:off x="1766128" y="3519189"/>
            <a:ext cx="12334" cy="6605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06D6BD-E452-E64E-8B70-DE88F6DABC5F}"/>
              </a:ext>
            </a:extLst>
          </p:cNvPr>
          <p:cNvGrpSpPr/>
          <p:nvPr/>
        </p:nvGrpSpPr>
        <p:grpSpPr>
          <a:xfrm>
            <a:off x="8941838" y="3205828"/>
            <a:ext cx="2719576" cy="1614541"/>
            <a:chOff x="3899467" y="1865625"/>
            <a:chExt cx="4988711" cy="2961668"/>
          </a:xfrm>
        </p:grpSpPr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55FD6553-2419-2B4F-83FF-1D67E3673C57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0D2FDE8C-673D-1247-B23F-61CDC6B5DFA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E5619D4A-1F92-6644-BE9F-9BC838F58A93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68DC275-1434-5A4D-A4D9-5DB951BD5659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A2FB4E-BE6F-D24C-AF7E-7A083C0B5250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3914D91-E9FA-614B-93BC-E6F771D8185D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081D2511-65AE-AA40-9C92-E23952C97D35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97674554-FF3F-CC43-9726-369B9BA2CC01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2277C9C3-1AF4-ED42-837D-4E61CE5B16CD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09E1E69-2DEE-7748-BBAB-11D7BFF96D9E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5EBB6E3-79A1-B049-B7CE-1DBF3AD92672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AFC7DBD-7EA7-9948-BE95-9926406B9610}"/>
                </a:ext>
              </a:extLst>
            </p:cNvPr>
            <p:cNvSpPr txBox="1"/>
            <p:nvPr/>
          </p:nvSpPr>
          <p:spPr>
            <a:xfrm>
              <a:off x="5594473" y="4375632"/>
              <a:ext cx="1426731" cy="451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Encoding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0D6AE55-807B-1D46-9AEF-A6D29FDFB1DF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796D7E2-023B-4740-9C06-FDE2EDC04231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A511519-C5A2-5D49-A9A6-A13BA8EB64CD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38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6CBFD5-1E6B-994E-86A1-31B48EF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52" y="1161663"/>
            <a:ext cx="2340326" cy="2634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09A03-48C2-3D41-8CBC-B95435CC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2" y="1369963"/>
            <a:ext cx="2343602" cy="2638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F976-EE33-0A4E-B83B-B1E9145A74AA}"/>
              </a:ext>
            </a:extLst>
          </p:cNvPr>
          <p:cNvSpPr txBox="1"/>
          <p:nvPr/>
        </p:nvSpPr>
        <p:spPr>
          <a:xfrm>
            <a:off x="849863" y="4408264"/>
            <a:ext cx="2267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Each layer of pyramid changes dimensions that capture features of different sizes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D3DB0-F0A4-EC46-BA39-930EE94D3DDD}"/>
              </a:ext>
            </a:extLst>
          </p:cNvPr>
          <p:cNvSpPr txBox="1"/>
          <p:nvPr/>
        </p:nvSpPr>
        <p:spPr>
          <a:xfrm>
            <a:off x="601887" y="539348"/>
            <a:ext cx="3228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Pyramid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B65C4-ECE8-394B-AD70-8B268900448D}"/>
              </a:ext>
            </a:extLst>
          </p:cNvPr>
          <p:cNvSpPr txBox="1"/>
          <p:nvPr/>
        </p:nvSpPr>
        <p:spPr>
          <a:xfrm>
            <a:off x="3816013" y="1269032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encoder translates image into shapes sacrificing surface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C9E43-D649-7747-A52A-091A3B94D1B3}"/>
              </a:ext>
            </a:extLst>
          </p:cNvPr>
          <p:cNvSpPr txBox="1"/>
          <p:nvPr/>
        </p:nvSpPr>
        <p:spPr>
          <a:xfrm>
            <a:off x="6865489" y="1298797"/>
            <a:ext cx="20450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Decoder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decoder translates the encoded shapes into a viewable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6C50C-3BB4-A94B-BB49-16312D74F31D}"/>
              </a:ext>
            </a:extLst>
          </p:cNvPr>
          <p:cNvSpPr txBox="1"/>
          <p:nvPr/>
        </p:nvSpPr>
        <p:spPr>
          <a:xfrm>
            <a:off x="8866834" y="4485338"/>
            <a:ext cx="2684121" cy="175432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Encoder shares shape information at different scales to improve masking of objects with varying sizes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AF1953-27A5-C643-B83E-FF1F6085ABFE}"/>
              </a:ext>
            </a:extLst>
          </p:cNvPr>
          <p:cNvSpPr/>
          <p:nvPr/>
        </p:nvSpPr>
        <p:spPr>
          <a:xfrm rot="10800000" flipH="1">
            <a:off x="3546509" y="3289091"/>
            <a:ext cx="792480" cy="58129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47BAFB59-4263-C34D-AC1C-358F2A5FC00A}"/>
              </a:ext>
            </a:extLst>
          </p:cNvPr>
          <p:cNvSpPr/>
          <p:nvPr/>
        </p:nvSpPr>
        <p:spPr>
          <a:xfrm rot="5400000" flipH="1">
            <a:off x="8414565" y="3089156"/>
            <a:ext cx="581299" cy="79248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2E816C-DC77-FB40-815C-9FEA55AB4AF3}"/>
              </a:ext>
            </a:extLst>
          </p:cNvPr>
          <p:cNvGrpSpPr/>
          <p:nvPr/>
        </p:nvGrpSpPr>
        <p:grpSpPr>
          <a:xfrm>
            <a:off x="4078198" y="3800622"/>
            <a:ext cx="4131920" cy="2384824"/>
            <a:chOff x="3899467" y="1865625"/>
            <a:chExt cx="4988711" cy="2879339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A49DF4C-1134-D84A-9CB5-6EE708F74CA1}"/>
                </a:ext>
              </a:extLst>
            </p:cNvPr>
            <p:cNvSpPr/>
            <p:nvPr/>
          </p:nvSpPr>
          <p:spPr>
            <a:xfrm>
              <a:off x="4614773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F0287172-3218-064C-B279-00A3078EEB69}"/>
                </a:ext>
              </a:extLst>
            </p:cNvPr>
            <p:cNvSpPr/>
            <p:nvPr/>
          </p:nvSpPr>
          <p:spPr>
            <a:xfrm>
              <a:off x="4379204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1BA8B45-3962-F446-8E80-05C54F82DCE5}"/>
                </a:ext>
              </a:extLst>
            </p:cNvPr>
            <p:cNvSpPr/>
            <p:nvPr/>
          </p:nvSpPr>
          <p:spPr>
            <a:xfrm>
              <a:off x="4156782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14DE963-079F-8040-BF1E-BD648E8BE83C}"/>
                </a:ext>
              </a:extLst>
            </p:cNvPr>
            <p:cNvSpPr/>
            <p:nvPr/>
          </p:nvSpPr>
          <p:spPr>
            <a:xfrm rot="20067578" flipH="1">
              <a:off x="7131092" y="4546207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triangle" w="lg" len="lg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BD8EA1-7C64-7742-AD1E-CC23DE4399D6}"/>
                </a:ext>
              </a:extLst>
            </p:cNvPr>
            <p:cNvSpPr/>
            <p:nvPr/>
          </p:nvSpPr>
          <p:spPr>
            <a:xfrm rot="1532422">
              <a:off x="4682091" y="4546208"/>
              <a:ext cx="626427" cy="91308"/>
            </a:xfrm>
            <a:custGeom>
              <a:avLst/>
              <a:gdLst>
                <a:gd name="connsiteX0" fmla="*/ 0 w 3056351"/>
                <a:gd name="connsiteY0" fmla="*/ 50104 h 451184"/>
                <a:gd name="connsiteX1" fmla="*/ 1528176 w 3056351"/>
                <a:gd name="connsiteY1" fmla="*/ 450937 h 451184"/>
                <a:gd name="connsiteX2" fmla="*/ 3056351 w 3056351"/>
                <a:gd name="connsiteY2" fmla="*/ 0 h 45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56351" h="451184">
                  <a:moveTo>
                    <a:pt x="0" y="50104"/>
                  </a:moveTo>
                  <a:cubicBezTo>
                    <a:pt x="509392" y="254696"/>
                    <a:pt x="1018784" y="459288"/>
                    <a:pt x="1528176" y="450937"/>
                  </a:cubicBezTo>
                  <a:cubicBezTo>
                    <a:pt x="2037568" y="442586"/>
                    <a:pt x="2546959" y="221293"/>
                    <a:pt x="3056351" y="0"/>
                  </a:cubicBezTo>
                </a:path>
              </a:pathLst>
            </a:custGeom>
            <a:noFill/>
            <a:ln w="25400"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`</a:t>
              </a: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4E493DCB-EDDE-F647-A8CD-E8AF823B3E30}"/>
                </a:ext>
              </a:extLst>
            </p:cNvPr>
            <p:cNvSpPr/>
            <p:nvPr/>
          </p:nvSpPr>
          <p:spPr>
            <a:xfrm>
              <a:off x="3899467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888A9B79-461F-0844-B142-E65D610DA0DD}"/>
                </a:ext>
              </a:extLst>
            </p:cNvPr>
            <p:cNvSpPr/>
            <p:nvPr/>
          </p:nvSpPr>
          <p:spPr>
            <a:xfrm>
              <a:off x="5435932" y="4359980"/>
              <a:ext cx="1707915" cy="381106"/>
            </a:xfrm>
            <a:prstGeom prst="cube">
              <a:avLst>
                <a:gd name="adj" fmla="val 43863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C0A050D-E3F7-4A4B-928E-AADB7384B01C}"/>
                </a:ext>
              </a:extLst>
            </p:cNvPr>
            <p:cNvSpPr/>
            <p:nvPr/>
          </p:nvSpPr>
          <p:spPr>
            <a:xfrm>
              <a:off x="7386805" y="3198822"/>
              <a:ext cx="786067" cy="1161158"/>
            </a:xfrm>
            <a:prstGeom prst="cube">
              <a:avLst>
                <a:gd name="adj" fmla="val 43863"/>
              </a:avLst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BE896646-E38A-0945-B6D0-CDC5FAB20454}"/>
                </a:ext>
              </a:extLst>
            </p:cNvPr>
            <p:cNvSpPr/>
            <p:nvPr/>
          </p:nvSpPr>
          <p:spPr>
            <a:xfrm>
              <a:off x="7151236" y="2594008"/>
              <a:ext cx="1257204" cy="852944"/>
            </a:xfrm>
            <a:prstGeom prst="cube">
              <a:avLst>
                <a:gd name="adj" fmla="val 43863"/>
              </a:avLst>
            </a:prstGeom>
            <a:solidFill>
              <a:srgbClr val="749ED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97D7742A-347D-E24C-B010-D7AE42B58F82}"/>
                </a:ext>
              </a:extLst>
            </p:cNvPr>
            <p:cNvSpPr/>
            <p:nvPr/>
          </p:nvSpPr>
          <p:spPr>
            <a:xfrm>
              <a:off x="6928814" y="2308965"/>
              <a:ext cx="1702048" cy="570087"/>
            </a:xfrm>
            <a:prstGeom prst="cube">
              <a:avLst>
                <a:gd name="adj" fmla="val 4386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9DF815B-E88A-A148-8173-77868ED5265F}"/>
                </a:ext>
              </a:extLst>
            </p:cNvPr>
            <p:cNvSpPr/>
            <p:nvPr/>
          </p:nvSpPr>
          <p:spPr>
            <a:xfrm>
              <a:off x="6671499" y="1865625"/>
              <a:ext cx="2216679" cy="570087"/>
            </a:xfrm>
            <a:prstGeom prst="cube">
              <a:avLst>
                <a:gd name="adj" fmla="val 74208"/>
              </a:avLst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C7F567-12B4-AE46-BF4A-C28B3DF4C22D}"/>
                </a:ext>
              </a:extLst>
            </p:cNvPr>
            <p:cNvSpPr txBox="1"/>
            <p:nvPr/>
          </p:nvSpPr>
          <p:spPr>
            <a:xfrm>
              <a:off x="5594473" y="437563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02D9C-8F5D-9F4F-932E-BC8EBB5CDFCB}"/>
                </a:ext>
              </a:extLst>
            </p:cNvPr>
            <p:cNvCxnSpPr>
              <a:cxnSpLocks/>
            </p:cNvCxnSpPr>
            <p:nvPr/>
          </p:nvCxnSpPr>
          <p:spPr>
            <a:xfrm>
              <a:off x="5435932" y="3855309"/>
              <a:ext cx="1854554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FA685B-5350-9947-8918-E1429773DA54}"/>
                </a:ext>
              </a:extLst>
            </p:cNvPr>
            <p:cNvCxnSpPr/>
            <p:nvPr/>
          </p:nvCxnSpPr>
          <p:spPr>
            <a:xfrm>
              <a:off x="5717006" y="3198822"/>
              <a:ext cx="1292406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5043F0-D5AC-9848-A842-13D3071670B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100" y="2594008"/>
              <a:ext cx="812219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224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7083</TotalTime>
  <Words>1793</Words>
  <Application>Microsoft Macintosh PowerPoint</Application>
  <PresentationFormat>Widescreen</PresentationFormat>
  <Paragraphs>420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Unicode MS</vt:lpstr>
      <vt:lpstr>Arial</vt:lpstr>
      <vt:lpstr>Century Gothic</vt:lpstr>
      <vt:lpstr>DejaVu Sans</vt:lpstr>
      <vt:lpstr>NimbusRomNo9L</vt:lpstr>
      <vt:lpstr>Symbol</vt:lpstr>
      <vt:lpstr>Wingdings</vt:lpstr>
      <vt:lpstr>Mesh</vt:lpstr>
      <vt:lpstr>Fashion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recommender</dc:title>
  <dc:creator>mcdomx McDonald</dc:creator>
  <cp:lastModifiedBy>mcdomx McDonald</cp:lastModifiedBy>
  <cp:revision>105</cp:revision>
  <dcterms:created xsi:type="dcterms:W3CDTF">2019-11-16T12:40:54Z</dcterms:created>
  <dcterms:modified xsi:type="dcterms:W3CDTF">2019-12-17T00:47:34Z</dcterms:modified>
</cp:coreProperties>
</file>